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92" r:id="rId2"/>
    <p:sldId id="293" r:id="rId3"/>
    <p:sldId id="334" r:id="rId4"/>
    <p:sldId id="295" r:id="rId5"/>
    <p:sldId id="288" r:id="rId6"/>
    <p:sldId id="264" r:id="rId7"/>
    <p:sldId id="297" r:id="rId8"/>
    <p:sldId id="265" r:id="rId9"/>
    <p:sldId id="266" r:id="rId10"/>
    <p:sldId id="257" r:id="rId11"/>
    <p:sldId id="258" r:id="rId12"/>
    <p:sldId id="259" r:id="rId13"/>
    <p:sldId id="260" r:id="rId14"/>
    <p:sldId id="261" r:id="rId15"/>
    <p:sldId id="262" r:id="rId16"/>
    <p:sldId id="263" r:id="rId17"/>
    <p:sldId id="272" r:id="rId18"/>
    <p:sldId id="267" r:id="rId19"/>
    <p:sldId id="268" r:id="rId20"/>
    <p:sldId id="269" r:id="rId21"/>
    <p:sldId id="271" r:id="rId22"/>
    <p:sldId id="270" r:id="rId23"/>
    <p:sldId id="324" r:id="rId24"/>
    <p:sldId id="273" r:id="rId25"/>
    <p:sldId id="323" r:id="rId26"/>
    <p:sldId id="282" r:id="rId27"/>
    <p:sldId id="280" r:id="rId28"/>
    <p:sldId id="281" r:id="rId29"/>
    <p:sldId id="279" r:id="rId30"/>
    <p:sldId id="296" r:id="rId31"/>
    <p:sldId id="290" r:id="rId32"/>
    <p:sldId id="335" r:id="rId33"/>
    <p:sldId id="336" r:id="rId34"/>
    <p:sldId id="337" r:id="rId35"/>
    <p:sldId id="338" r:id="rId36"/>
    <p:sldId id="300" r:id="rId37"/>
    <p:sldId id="298" r:id="rId38"/>
    <p:sldId id="299" r:id="rId39"/>
    <p:sldId id="343" r:id="rId40"/>
    <p:sldId id="339" r:id="rId41"/>
    <p:sldId id="340" r:id="rId42"/>
    <p:sldId id="341" r:id="rId43"/>
    <p:sldId id="342" r:id="rId44"/>
    <p:sldId id="302" r:id="rId45"/>
    <p:sldId id="303" r:id="rId46"/>
    <p:sldId id="304" r:id="rId47"/>
    <p:sldId id="305" r:id="rId48"/>
    <p:sldId id="313" r:id="rId49"/>
    <p:sldId id="306" r:id="rId50"/>
    <p:sldId id="307" r:id="rId51"/>
    <p:sldId id="308" r:id="rId52"/>
    <p:sldId id="331" r:id="rId53"/>
    <p:sldId id="310" r:id="rId54"/>
    <p:sldId id="311" r:id="rId55"/>
    <p:sldId id="312" r:id="rId56"/>
    <p:sldId id="315" r:id="rId57"/>
    <p:sldId id="314" r:id="rId58"/>
    <p:sldId id="316" r:id="rId59"/>
    <p:sldId id="332" r:id="rId60"/>
    <p:sldId id="327" r:id="rId61"/>
    <p:sldId id="318" r:id="rId62"/>
    <p:sldId id="309" r:id="rId63"/>
    <p:sldId id="325" r:id="rId64"/>
    <p:sldId id="333" r:id="rId65"/>
    <p:sldId id="301" r:id="rId66"/>
    <p:sldId id="321" r:id="rId67"/>
    <p:sldId id="328" r:id="rId68"/>
    <p:sldId id="291" r:id="rId6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792" autoAdjust="0"/>
  </p:normalViewPr>
  <p:slideViewPr>
    <p:cSldViewPr>
      <p:cViewPr varScale="1">
        <p:scale>
          <a:sx n="71" d="100"/>
          <a:sy n="71" d="100"/>
        </p:scale>
        <p:origin x="105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26F75A-5AAB-45ED-A450-0FEFD11DCB29}" type="datetimeFigureOut">
              <a:rPr lang="de-DE" smtClean="0"/>
              <a:t>25.05.2017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10E5A-E023-4118-BEC1-F27AB2A3F5A3}" type="slidenum">
              <a:rPr lang="de-DE" smtClean="0"/>
              <a:t>‹Nr.›</a:t>
            </a:fld>
            <a:endParaRPr lang="de-DE"/>
          </a:p>
        </p:txBody>
      </p:sp>
    </p:spTree>
    <p:extLst>
      <p:ext uri="{BB962C8B-B14F-4D97-AF65-F5344CB8AC3E}">
        <p14:creationId xmlns:p14="http://schemas.microsoft.com/office/powerpoint/2010/main" val="399707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de.wikipedia.org/wiki/User_Datagram_Protocol" TargetMode="External"/><Relationship Id="rId13" Type="http://schemas.openxmlformats.org/officeDocument/2006/relationships/hyperlink" Target="https://de.wikipedia.org/wiki/Token_Bus" TargetMode="External"/><Relationship Id="rId18" Type="http://schemas.openxmlformats.org/officeDocument/2006/relationships/hyperlink" Target="https://de.wikipedia.org/wiki/Deutsche_Sprache" TargetMode="External"/><Relationship Id="rId3" Type="http://schemas.openxmlformats.org/officeDocument/2006/relationships/hyperlink" Target="https://de.wikipedia.org/w/index.php?title=SNMP&amp;redirect=no" TargetMode="External"/><Relationship Id="rId21" Type="http://schemas.openxmlformats.org/officeDocument/2006/relationships/hyperlink" Target="https://de.wikipedia.org/wiki/Netzwerkelement" TargetMode="External"/><Relationship Id="rId7" Type="http://schemas.openxmlformats.org/officeDocument/2006/relationships/hyperlink" Target="https://de.wikipedia.org/wiki/TCP/IP-Referenzmodell" TargetMode="External"/><Relationship Id="rId12" Type="http://schemas.openxmlformats.org/officeDocument/2006/relationships/hyperlink" Target="https://de.wikipedia.org/wiki/Ethernet" TargetMode="External"/><Relationship Id="rId17" Type="http://schemas.openxmlformats.org/officeDocument/2006/relationships/hyperlink" Target="https://tools.ietf.org/html/rfc3410" TargetMode="External"/><Relationship Id="rId25" Type="http://schemas.openxmlformats.org/officeDocument/2006/relationships/hyperlink" Target="https://de.wikipedia.org/wiki/Datenpaket" TargetMode="External"/><Relationship Id="rId2" Type="http://schemas.openxmlformats.org/officeDocument/2006/relationships/slide" Target="../slides/slide47.xml"/><Relationship Id="rId16" Type="http://schemas.openxmlformats.org/officeDocument/2006/relationships/hyperlink" Target="https://tools.ietf.org/html/rfc1157" TargetMode="External"/><Relationship Id="rId20" Type="http://schemas.openxmlformats.org/officeDocument/2006/relationships/hyperlink" Target="https://de.wikipedia.org/wiki/Internet_Engineering_Task_Force" TargetMode="External"/><Relationship Id="rId1" Type="http://schemas.openxmlformats.org/officeDocument/2006/relationships/notesMaster" Target="../notesMasters/notesMaster1.xml"/><Relationship Id="rId6" Type="http://schemas.openxmlformats.org/officeDocument/2006/relationships/hyperlink" Target="https://de.wikipedia.org/wiki/Simple_Network_Management_Protocol#Version_3" TargetMode="External"/><Relationship Id="rId11" Type="http://schemas.openxmlformats.org/officeDocument/2006/relationships/hyperlink" Target="https://de.wikipedia.org/wiki/IPv6" TargetMode="External"/><Relationship Id="rId24" Type="http://schemas.openxmlformats.org/officeDocument/2006/relationships/hyperlink" Target="https://de.wikipedia.org/wiki/Switch_(Computertechnik)" TargetMode="External"/><Relationship Id="rId5" Type="http://schemas.openxmlformats.org/officeDocument/2006/relationships/hyperlink" Target="https://de.wikipedia.org/wiki/Netzwerkmanagement" TargetMode="External"/><Relationship Id="rId15" Type="http://schemas.openxmlformats.org/officeDocument/2006/relationships/hyperlink" Target="https://de.wikipedia.org/wiki/Fiber_Distributed_Data_Interface" TargetMode="External"/><Relationship Id="rId23" Type="http://schemas.openxmlformats.org/officeDocument/2006/relationships/hyperlink" Target="https://de.wikipedia.org/wiki/Host_(Informationstechnik)" TargetMode="External"/><Relationship Id="rId10" Type="http://schemas.openxmlformats.org/officeDocument/2006/relationships/hyperlink" Target="https://de.wikipedia.org/wiki/IPv4" TargetMode="External"/><Relationship Id="rId19" Type="http://schemas.openxmlformats.org/officeDocument/2006/relationships/hyperlink" Target="https://de.wikipedia.org/wiki/Netzwerkprotokoll" TargetMode="External"/><Relationship Id="rId4" Type="http://schemas.openxmlformats.org/officeDocument/2006/relationships/hyperlink" Target="https://de.wikipedia.org/wiki/Internetprotokollfamilie" TargetMode="External"/><Relationship Id="rId9" Type="http://schemas.openxmlformats.org/officeDocument/2006/relationships/hyperlink" Target="https://de.wikipedia.org/wiki/Internet_Protocol" TargetMode="External"/><Relationship Id="rId14" Type="http://schemas.openxmlformats.org/officeDocument/2006/relationships/hyperlink" Target="https://de.wikipedia.org/wiki/Token_Ring" TargetMode="External"/><Relationship Id="rId22" Type="http://schemas.openxmlformats.org/officeDocument/2006/relationships/hyperlink" Target="https://de.wikipedia.org/wiki/Rout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50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9C5D99F-5A08-4B1E-B20A-68C35BE0CDC0}" type="slidenum">
              <a:rPr lang="de-DE" altLang="de-DE"/>
              <a:pPr/>
              <a:t>1</a:t>
            </a:fld>
            <a:endParaRPr lang="de-DE" altLang="de-DE"/>
          </a:p>
        </p:txBody>
      </p:sp>
    </p:spTree>
    <p:extLst>
      <p:ext uri="{BB962C8B-B14F-4D97-AF65-F5344CB8AC3E}">
        <p14:creationId xmlns:p14="http://schemas.microsoft.com/office/powerpoint/2010/main" val="8735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604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4818D0-62B0-4184-80C2-9C151B89AA9A}" type="slidenum">
              <a:rPr lang="de-DE" altLang="de-DE"/>
              <a:pPr/>
              <a:t>33</a:t>
            </a:fld>
            <a:endParaRPr lang="de-DE" altLang="de-DE"/>
          </a:p>
        </p:txBody>
      </p:sp>
    </p:spTree>
    <p:extLst>
      <p:ext uri="{BB962C8B-B14F-4D97-AF65-F5344CB8AC3E}">
        <p14:creationId xmlns:p14="http://schemas.microsoft.com/office/powerpoint/2010/main" val="286403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614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702D92-5C6C-4826-9CAB-A85561F5EBDD}" type="slidenum">
              <a:rPr lang="de-DE" altLang="de-DE"/>
              <a:pPr/>
              <a:t>34</a:t>
            </a:fld>
            <a:endParaRPr lang="de-DE" altLang="de-DE"/>
          </a:p>
        </p:txBody>
      </p:sp>
    </p:spTree>
    <p:extLst>
      <p:ext uri="{BB962C8B-B14F-4D97-AF65-F5344CB8AC3E}">
        <p14:creationId xmlns:p14="http://schemas.microsoft.com/office/powerpoint/2010/main" val="330791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624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338ED9-1D44-4771-AB6E-83444FACE1C5}" type="slidenum">
              <a:rPr lang="de-DE" altLang="de-DE"/>
              <a:pPr/>
              <a:t>35</a:t>
            </a:fld>
            <a:endParaRPr lang="de-DE" altLang="de-DE"/>
          </a:p>
        </p:txBody>
      </p:sp>
    </p:spTree>
    <p:extLst>
      <p:ext uri="{BB962C8B-B14F-4D97-AF65-F5344CB8AC3E}">
        <p14:creationId xmlns:p14="http://schemas.microsoft.com/office/powerpoint/2010/main" val="91882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665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6CA890-4E52-42DA-9CD4-9DBF0D1E58EE}" type="slidenum">
              <a:rPr lang="de-DE" altLang="de-DE"/>
              <a:pPr/>
              <a:t>40</a:t>
            </a:fld>
            <a:endParaRPr lang="de-DE" altLang="de-DE"/>
          </a:p>
        </p:txBody>
      </p:sp>
    </p:spTree>
    <p:extLst>
      <p:ext uri="{BB962C8B-B14F-4D97-AF65-F5344CB8AC3E}">
        <p14:creationId xmlns:p14="http://schemas.microsoft.com/office/powerpoint/2010/main" val="3469622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778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5B8FBA-2843-4FE5-8B51-29ADF71FB9A3}" type="slidenum">
              <a:rPr lang="de-DE" altLang="de-DE"/>
              <a:pPr/>
              <a:t>41</a:t>
            </a:fld>
            <a:endParaRPr lang="de-DE" altLang="de-DE"/>
          </a:p>
        </p:txBody>
      </p:sp>
    </p:spTree>
    <p:extLst>
      <p:ext uri="{BB962C8B-B14F-4D97-AF65-F5344CB8AC3E}">
        <p14:creationId xmlns:p14="http://schemas.microsoft.com/office/powerpoint/2010/main" val="425005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788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CD69CF-53A5-4B6B-BA8D-ED8A844DCEE1}" type="slidenum">
              <a:rPr lang="de-DE" altLang="de-DE"/>
              <a:pPr/>
              <a:t>42</a:t>
            </a:fld>
            <a:endParaRPr lang="de-DE" altLang="de-DE"/>
          </a:p>
        </p:txBody>
      </p:sp>
    </p:spTree>
    <p:extLst>
      <p:ext uri="{BB962C8B-B14F-4D97-AF65-F5344CB8AC3E}">
        <p14:creationId xmlns:p14="http://schemas.microsoft.com/office/powerpoint/2010/main" val="168978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798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0B6A705-E830-4F65-AEE6-905BB9376ED5}" type="slidenum">
              <a:rPr lang="de-DE" altLang="de-DE"/>
              <a:pPr/>
              <a:t>43</a:t>
            </a:fld>
            <a:endParaRPr lang="de-DE" altLang="de-DE"/>
          </a:p>
        </p:txBody>
      </p:sp>
    </p:spTree>
    <p:extLst>
      <p:ext uri="{BB962C8B-B14F-4D97-AF65-F5344CB8AC3E}">
        <p14:creationId xmlns:p14="http://schemas.microsoft.com/office/powerpoint/2010/main" val="1386528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Skip </a:t>
            </a:r>
            <a:r>
              <a:rPr lang="de-AT" dirty="0" err="1" smtClean="0"/>
              <a:t>unknown</a:t>
            </a:r>
            <a:r>
              <a:rPr lang="de-AT" baseline="0" dirty="0" smtClean="0"/>
              <a:t> TLV – Type </a:t>
            </a:r>
            <a:r>
              <a:rPr lang="de-AT" baseline="0" dirty="0" err="1" smtClean="0"/>
              <a:t>and</a:t>
            </a:r>
            <a:r>
              <a:rPr lang="de-AT" baseline="0" dirty="0" smtClean="0"/>
              <a:t> </a:t>
            </a:r>
            <a:r>
              <a:rPr lang="de-AT" baseline="0" dirty="0" err="1" smtClean="0"/>
              <a:t>Length</a:t>
            </a:r>
            <a:r>
              <a:rPr lang="de-AT" baseline="0" dirty="0" smtClean="0"/>
              <a:t> </a:t>
            </a:r>
            <a:r>
              <a:rPr lang="de-AT" baseline="0" dirty="0" err="1" smtClean="0"/>
              <a:t>are</a:t>
            </a:r>
            <a:r>
              <a:rPr lang="de-AT" baseline="0" dirty="0" smtClean="0"/>
              <a:t> 1 </a:t>
            </a:r>
            <a:r>
              <a:rPr lang="de-AT" baseline="0" dirty="0" err="1" smtClean="0"/>
              <a:t>byte</a:t>
            </a:r>
            <a:r>
              <a:rPr lang="de-AT" baseline="0" dirty="0" smtClean="0"/>
              <a:t> </a:t>
            </a:r>
            <a:r>
              <a:rPr lang="de-AT" baseline="0" dirty="0" err="1" smtClean="0"/>
              <a:t>value</a:t>
            </a:r>
            <a:r>
              <a:rPr lang="de-AT" baseline="0" dirty="0" smtClean="0"/>
              <a:t> </a:t>
            </a:r>
            <a:r>
              <a:rPr lang="de-AT" baseline="0" dirty="0" err="1" smtClean="0"/>
              <a:t>more</a:t>
            </a:r>
            <a:r>
              <a:rPr lang="de-AT" baseline="0" dirty="0" smtClean="0"/>
              <a:t> .</a:t>
            </a:r>
          </a:p>
          <a:p>
            <a:r>
              <a:rPr lang="de-AT" baseline="0" dirty="0" err="1" smtClean="0"/>
              <a:t>Config</a:t>
            </a:r>
            <a:r>
              <a:rPr lang="de-AT" baseline="0" dirty="0" smtClean="0"/>
              <a:t> </a:t>
            </a:r>
            <a:r>
              <a:rPr lang="de-AT" baseline="0" dirty="0" err="1" smtClean="0"/>
              <a:t>file</a:t>
            </a:r>
            <a:r>
              <a:rPr lang="de-AT" baseline="0" dirty="0" smtClean="0"/>
              <a:t> </a:t>
            </a:r>
            <a:r>
              <a:rPr lang="de-AT" baseline="0" dirty="0" err="1" smtClean="0"/>
              <a:t>is</a:t>
            </a:r>
            <a:r>
              <a:rPr lang="de-AT" baseline="0" dirty="0" smtClean="0"/>
              <a:t> </a:t>
            </a:r>
            <a:r>
              <a:rPr lang="de-AT" baseline="0" dirty="0" err="1" smtClean="0"/>
              <a:t>sequence</a:t>
            </a:r>
            <a:r>
              <a:rPr lang="de-AT" baseline="0" dirty="0" smtClean="0"/>
              <a:t> </a:t>
            </a:r>
            <a:r>
              <a:rPr lang="de-AT" baseline="0" dirty="0" err="1" smtClean="0"/>
              <a:t>of</a:t>
            </a:r>
            <a:r>
              <a:rPr lang="de-AT" baseline="0" dirty="0" smtClean="0"/>
              <a:t> TLVs .</a:t>
            </a:r>
          </a:p>
          <a:p>
            <a:r>
              <a:rPr lang="de-AT" baseline="0" dirty="0" err="1" smtClean="0"/>
              <a:t>When</a:t>
            </a:r>
            <a:r>
              <a:rPr lang="de-AT" baseline="0" dirty="0" smtClean="0"/>
              <a:t> </a:t>
            </a:r>
            <a:r>
              <a:rPr lang="de-AT" baseline="0" dirty="0" err="1" smtClean="0"/>
              <a:t>the</a:t>
            </a:r>
            <a:r>
              <a:rPr lang="de-AT" baseline="0" dirty="0" smtClean="0"/>
              <a:t> CM </a:t>
            </a:r>
            <a:r>
              <a:rPr lang="de-AT" baseline="0" dirty="0" err="1" smtClean="0"/>
              <a:t>downloaded</a:t>
            </a:r>
            <a:r>
              <a:rPr lang="de-AT" baseline="0" dirty="0" smtClean="0"/>
              <a:t> ist </a:t>
            </a:r>
            <a:r>
              <a:rPr lang="de-AT" baseline="0" dirty="0" err="1" smtClean="0"/>
              <a:t>config</a:t>
            </a:r>
            <a:r>
              <a:rPr lang="de-AT" baseline="0" dirty="0" smtClean="0"/>
              <a:t> </a:t>
            </a:r>
            <a:r>
              <a:rPr lang="de-AT" baseline="0" dirty="0" err="1" smtClean="0"/>
              <a:t>file</a:t>
            </a:r>
            <a:r>
              <a:rPr lang="de-AT" baseline="0" dirty="0" smtClean="0"/>
              <a:t>, it </a:t>
            </a:r>
            <a:r>
              <a:rPr lang="de-AT" baseline="0" dirty="0" err="1" smtClean="0"/>
              <a:t>start</a:t>
            </a:r>
            <a:r>
              <a:rPr lang="de-AT" baseline="0" dirty="0" smtClean="0"/>
              <a:t> </a:t>
            </a:r>
            <a:r>
              <a:rPr lang="de-AT" baseline="0" dirty="0" err="1" smtClean="0"/>
              <a:t>reading</a:t>
            </a:r>
            <a:r>
              <a:rPr lang="de-AT" baseline="0" dirty="0" smtClean="0"/>
              <a:t> at </a:t>
            </a:r>
            <a:r>
              <a:rPr lang="de-AT" baseline="0" dirty="0" err="1" smtClean="0"/>
              <a:t>the</a:t>
            </a:r>
            <a:r>
              <a:rPr lang="de-AT" baseline="0" dirty="0" smtClean="0"/>
              <a:t> </a:t>
            </a:r>
            <a:r>
              <a:rPr lang="de-AT" baseline="0" dirty="0" err="1" smtClean="0"/>
              <a:t>first</a:t>
            </a:r>
            <a:r>
              <a:rPr lang="de-AT" baseline="0" dirty="0" smtClean="0"/>
              <a:t> </a:t>
            </a:r>
            <a:r>
              <a:rPr lang="de-AT" baseline="0" dirty="0" err="1" smtClean="0"/>
              <a:t>byte</a:t>
            </a:r>
            <a:r>
              <a:rPr lang="de-AT" baseline="0" dirty="0" smtClean="0"/>
              <a:t>. This </a:t>
            </a:r>
            <a:r>
              <a:rPr lang="de-AT" baseline="0" dirty="0" err="1" smtClean="0"/>
              <a:t>is</a:t>
            </a:r>
            <a:r>
              <a:rPr lang="de-AT" baseline="0" dirty="0" smtClean="0"/>
              <a:t> </a:t>
            </a:r>
            <a:r>
              <a:rPr lang="de-AT" baseline="0" dirty="0" err="1" smtClean="0"/>
              <a:t>the</a:t>
            </a:r>
            <a:r>
              <a:rPr lang="de-AT" baseline="0" dirty="0" smtClean="0"/>
              <a:t> type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first</a:t>
            </a:r>
            <a:r>
              <a:rPr lang="de-AT" baseline="0" dirty="0" smtClean="0"/>
              <a:t> </a:t>
            </a:r>
            <a:r>
              <a:rPr lang="de-AT" baseline="0" dirty="0" err="1" smtClean="0"/>
              <a:t>parameter</a:t>
            </a:r>
            <a:r>
              <a:rPr lang="de-AT" baseline="0" dirty="0" smtClean="0"/>
              <a:t> in </a:t>
            </a:r>
            <a:r>
              <a:rPr lang="de-AT" baseline="0" dirty="0" err="1" smtClean="0"/>
              <a:t>the</a:t>
            </a:r>
            <a:r>
              <a:rPr lang="de-AT" baseline="0" dirty="0" smtClean="0"/>
              <a:t> </a:t>
            </a:r>
            <a:r>
              <a:rPr lang="de-AT" baseline="0" dirty="0" err="1" smtClean="0"/>
              <a:t>config</a:t>
            </a:r>
            <a:r>
              <a:rPr lang="de-AT" baseline="0" dirty="0" smtClean="0"/>
              <a:t> </a:t>
            </a:r>
            <a:r>
              <a:rPr lang="de-AT" baseline="0" dirty="0" err="1" smtClean="0"/>
              <a:t>file</a:t>
            </a:r>
            <a:r>
              <a:rPr lang="de-AT" baseline="0" dirty="0" smtClean="0"/>
              <a:t>. The </a:t>
            </a:r>
            <a:r>
              <a:rPr lang="de-AT" baseline="0" dirty="0" err="1" smtClean="0"/>
              <a:t>next</a:t>
            </a:r>
            <a:r>
              <a:rPr lang="de-AT" baseline="0" dirty="0" smtClean="0"/>
              <a:t> </a:t>
            </a:r>
            <a:r>
              <a:rPr lang="de-AT" baseline="0" dirty="0" err="1" smtClean="0"/>
              <a:t>byte</a:t>
            </a:r>
            <a:r>
              <a:rPr lang="de-AT" baseline="0" dirty="0" smtClean="0"/>
              <a:t> </a:t>
            </a:r>
            <a:r>
              <a:rPr lang="de-AT" baseline="0" dirty="0" err="1" smtClean="0"/>
              <a:t>is</a:t>
            </a:r>
            <a:r>
              <a:rPr lang="de-AT" baseline="0" dirty="0" smtClean="0"/>
              <a:t> </a:t>
            </a:r>
            <a:r>
              <a:rPr lang="de-AT" baseline="0" dirty="0" err="1" smtClean="0"/>
              <a:t>the</a:t>
            </a:r>
            <a:r>
              <a:rPr lang="de-AT" baseline="0" dirty="0" smtClean="0"/>
              <a:t> </a:t>
            </a:r>
            <a:r>
              <a:rPr lang="de-AT" baseline="0" dirty="0" err="1" smtClean="0"/>
              <a:t>length</a:t>
            </a:r>
            <a:r>
              <a:rPr lang="de-AT" baseline="0" dirty="0" smtClean="0"/>
              <a:t> </a:t>
            </a:r>
            <a:r>
              <a:rPr lang="de-AT" baseline="0" dirty="0" err="1" smtClean="0"/>
              <a:t>field</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parameter</a:t>
            </a:r>
            <a:r>
              <a:rPr lang="de-AT" baseline="0" dirty="0" smtClean="0"/>
              <a:t>, it </a:t>
            </a:r>
            <a:r>
              <a:rPr lang="de-AT" baseline="0" dirty="0" err="1" smtClean="0"/>
              <a:t>tells</a:t>
            </a:r>
            <a:r>
              <a:rPr lang="de-AT" baseline="0" dirty="0" smtClean="0"/>
              <a:t> </a:t>
            </a:r>
            <a:r>
              <a:rPr lang="de-AT" baseline="0" dirty="0" err="1" smtClean="0"/>
              <a:t>the</a:t>
            </a:r>
            <a:r>
              <a:rPr lang="de-AT" baseline="0" dirty="0" smtClean="0"/>
              <a:t> CM </a:t>
            </a:r>
            <a:r>
              <a:rPr lang="de-AT" baseline="0" dirty="0" err="1" smtClean="0"/>
              <a:t>the</a:t>
            </a:r>
            <a:r>
              <a:rPr lang="de-AT" baseline="0" dirty="0" smtClean="0"/>
              <a:t> </a:t>
            </a:r>
            <a:r>
              <a:rPr lang="de-AT" baseline="0" dirty="0" err="1" smtClean="0"/>
              <a:t>number</a:t>
            </a:r>
            <a:r>
              <a:rPr lang="de-AT" baseline="0" dirty="0" smtClean="0"/>
              <a:t> </a:t>
            </a:r>
            <a:r>
              <a:rPr lang="de-AT" baseline="0" dirty="0" err="1" smtClean="0"/>
              <a:t>of</a:t>
            </a:r>
            <a:r>
              <a:rPr lang="de-AT" baseline="0" dirty="0" smtClean="0"/>
              <a:t> </a:t>
            </a:r>
            <a:r>
              <a:rPr lang="de-AT" baseline="0" dirty="0" err="1" smtClean="0"/>
              <a:t>bytes</a:t>
            </a:r>
            <a:r>
              <a:rPr lang="de-AT" baseline="0" dirty="0" smtClean="0"/>
              <a:t> </a:t>
            </a:r>
            <a:r>
              <a:rPr lang="de-AT" baseline="0" dirty="0" err="1" smtClean="0"/>
              <a:t>the</a:t>
            </a:r>
            <a:r>
              <a:rPr lang="de-AT" baseline="0" dirty="0" smtClean="0"/>
              <a:t> </a:t>
            </a:r>
            <a:r>
              <a:rPr lang="de-AT" baseline="0" dirty="0" err="1" smtClean="0"/>
              <a:t>values</a:t>
            </a:r>
            <a:r>
              <a:rPr lang="de-AT" baseline="0" dirty="0" smtClean="0"/>
              <a:t> </a:t>
            </a:r>
            <a:r>
              <a:rPr lang="de-AT" baseline="0" dirty="0" err="1" smtClean="0"/>
              <a:t>is</a:t>
            </a:r>
            <a:r>
              <a:rPr lang="de-AT" baseline="0" dirty="0" smtClean="0"/>
              <a:t> </a:t>
            </a:r>
            <a:r>
              <a:rPr lang="de-AT" baseline="0" dirty="0" err="1" smtClean="0"/>
              <a:t>composed</a:t>
            </a:r>
            <a:r>
              <a:rPr lang="de-AT" baseline="0" dirty="0" smtClean="0"/>
              <a:t> </a:t>
            </a:r>
            <a:r>
              <a:rPr lang="de-AT" baseline="0" dirty="0" err="1" smtClean="0"/>
              <a:t>of</a:t>
            </a:r>
            <a:r>
              <a:rPr lang="de-AT" baseline="0" dirty="0" smtClean="0"/>
              <a:t>. The CM </a:t>
            </a:r>
            <a:r>
              <a:rPr lang="de-AT" baseline="0" dirty="0" err="1" smtClean="0"/>
              <a:t>reads</a:t>
            </a:r>
            <a:r>
              <a:rPr lang="de-AT" baseline="0" dirty="0" smtClean="0"/>
              <a:t> </a:t>
            </a:r>
            <a:r>
              <a:rPr lang="de-AT" baseline="0" dirty="0" err="1" smtClean="0"/>
              <a:t>that</a:t>
            </a:r>
            <a:r>
              <a:rPr lang="de-AT" baseline="0" dirty="0" smtClean="0"/>
              <a:t> </a:t>
            </a:r>
            <a:r>
              <a:rPr lang="de-AT" baseline="0" dirty="0" err="1" smtClean="0"/>
              <a:t>many</a:t>
            </a:r>
            <a:r>
              <a:rPr lang="de-AT" baseline="0" dirty="0" smtClean="0"/>
              <a:t> </a:t>
            </a:r>
            <a:r>
              <a:rPr lang="de-AT" baseline="0" dirty="0" err="1" smtClean="0"/>
              <a:t>bytes</a:t>
            </a:r>
            <a:r>
              <a:rPr lang="de-AT" baseline="0" dirty="0" smtClean="0"/>
              <a:t> </a:t>
            </a:r>
            <a:r>
              <a:rPr lang="de-AT" baseline="0" dirty="0" err="1" smtClean="0"/>
              <a:t>to</a:t>
            </a:r>
            <a:r>
              <a:rPr lang="de-AT" baseline="0" dirty="0" smtClean="0"/>
              <a:t> </a:t>
            </a:r>
            <a:r>
              <a:rPr lang="de-AT" baseline="0" dirty="0" err="1" smtClean="0"/>
              <a:t>obtain</a:t>
            </a:r>
            <a:r>
              <a:rPr lang="de-AT" baseline="0" dirty="0" smtClean="0"/>
              <a:t> </a:t>
            </a:r>
            <a:r>
              <a:rPr lang="de-AT" baseline="0" dirty="0" err="1" smtClean="0"/>
              <a:t>the</a:t>
            </a:r>
            <a:r>
              <a:rPr lang="de-AT" baseline="0" dirty="0" smtClean="0"/>
              <a:t> </a:t>
            </a:r>
            <a:r>
              <a:rPr lang="de-AT" baseline="0" dirty="0" err="1" smtClean="0"/>
              <a:t>value</a:t>
            </a:r>
            <a:r>
              <a:rPr lang="de-AT" baseline="0" dirty="0" smtClean="0"/>
              <a:t>. The </a:t>
            </a:r>
            <a:r>
              <a:rPr lang="de-AT" baseline="0" dirty="0" err="1" smtClean="0"/>
              <a:t>byte</a:t>
            </a:r>
            <a:r>
              <a:rPr lang="de-AT" baseline="0" dirty="0" smtClean="0"/>
              <a:t> after </a:t>
            </a:r>
            <a:r>
              <a:rPr lang="de-AT" baseline="0" dirty="0" err="1" smtClean="0"/>
              <a:t>the</a:t>
            </a:r>
            <a:r>
              <a:rPr lang="de-AT" baseline="0" dirty="0" smtClean="0"/>
              <a:t> </a:t>
            </a:r>
            <a:r>
              <a:rPr lang="de-AT" baseline="0" dirty="0" err="1" smtClean="0"/>
              <a:t>values</a:t>
            </a:r>
            <a:r>
              <a:rPr lang="de-AT" baseline="0" dirty="0" smtClean="0"/>
              <a:t> </a:t>
            </a:r>
            <a:r>
              <a:rPr lang="de-AT" baseline="0" dirty="0" err="1" smtClean="0"/>
              <a:t>is</a:t>
            </a:r>
            <a:r>
              <a:rPr lang="de-AT" baseline="0" dirty="0" smtClean="0"/>
              <a:t> </a:t>
            </a:r>
            <a:r>
              <a:rPr lang="de-AT" baseline="0" dirty="0" err="1" smtClean="0"/>
              <a:t>the</a:t>
            </a:r>
            <a:r>
              <a:rPr lang="de-AT" baseline="0" dirty="0" smtClean="0"/>
              <a:t> type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next</a:t>
            </a:r>
            <a:r>
              <a:rPr lang="de-AT" baseline="0" dirty="0" smtClean="0"/>
              <a:t> </a:t>
            </a:r>
            <a:r>
              <a:rPr lang="de-AT" baseline="0" dirty="0" err="1" smtClean="0"/>
              <a:t>parameter</a:t>
            </a:r>
            <a:r>
              <a:rPr lang="de-AT" baseline="0" dirty="0" smtClean="0"/>
              <a:t> </a:t>
            </a:r>
            <a:r>
              <a:rPr lang="de-AT" baseline="0" dirty="0" err="1" smtClean="0"/>
              <a:t>and</a:t>
            </a:r>
            <a:r>
              <a:rPr lang="de-AT" baseline="0" dirty="0" smtClean="0"/>
              <a:t> so </a:t>
            </a:r>
            <a:r>
              <a:rPr lang="de-AT" baseline="0" dirty="0" err="1" smtClean="0"/>
              <a:t>one</a:t>
            </a:r>
            <a:r>
              <a:rPr lang="de-AT" baseline="0" dirty="0" smtClean="0"/>
              <a:t>. </a:t>
            </a:r>
          </a:p>
          <a:p>
            <a:r>
              <a:rPr lang="de-AT" baseline="0" dirty="0" err="1" smtClean="0"/>
              <a:t>Some</a:t>
            </a:r>
            <a:r>
              <a:rPr lang="de-AT" baseline="0" dirty="0" smtClean="0"/>
              <a:t> </a:t>
            </a:r>
            <a:r>
              <a:rPr lang="de-AT" baseline="0" dirty="0" err="1" smtClean="0"/>
              <a:t>parameters</a:t>
            </a:r>
            <a:r>
              <a:rPr lang="de-AT" baseline="0" dirty="0" smtClean="0"/>
              <a:t> </a:t>
            </a:r>
            <a:r>
              <a:rPr lang="de-AT" baseline="0" dirty="0" err="1" smtClean="0"/>
              <a:t>are</a:t>
            </a:r>
            <a:r>
              <a:rPr lang="de-AT" baseline="0" dirty="0" smtClean="0"/>
              <a:t> </a:t>
            </a:r>
            <a:r>
              <a:rPr lang="de-AT" baseline="0" dirty="0" err="1" smtClean="0"/>
              <a:t>composed</a:t>
            </a:r>
            <a:r>
              <a:rPr lang="de-AT" baseline="0" dirty="0" smtClean="0"/>
              <a:t> </a:t>
            </a:r>
            <a:r>
              <a:rPr lang="de-AT" baseline="0" dirty="0" err="1" smtClean="0"/>
              <a:t>of</a:t>
            </a:r>
            <a:r>
              <a:rPr lang="de-AT" baseline="0" dirty="0" smtClean="0"/>
              <a:t> sub-</a:t>
            </a:r>
            <a:r>
              <a:rPr lang="de-AT" baseline="0" dirty="0" err="1" smtClean="0"/>
              <a:t>tlvs</a:t>
            </a:r>
            <a:r>
              <a:rPr lang="de-AT" baseline="0" dirty="0" smtClean="0"/>
              <a:t>. This </a:t>
            </a:r>
            <a:r>
              <a:rPr lang="de-AT" baseline="0" dirty="0" err="1" smtClean="0"/>
              <a:t>simply</a:t>
            </a:r>
            <a:r>
              <a:rPr lang="de-AT" baseline="0" dirty="0" smtClean="0"/>
              <a:t> </a:t>
            </a:r>
            <a:r>
              <a:rPr lang="de-AT" baseline="0" dirty="0" err="1" smtClean="0"/>
              <a:t>means</a:t>
            </a:r>
            <a:r>
              <a:rPr lang="de-AT" baseline="0" dirty="0" smtClean="0"/>
              <a:t> </a:t>
            </a:r>
            <a:r>
              <a:rPr lang="de-AT" baseline="0" dirty="0" err="1" smtClean="0"/>
              <a:t>that</a:t>
            </a:r>
            <a:r>
              <a:rPr lang="de-AT" baseline="0" dirty="0" smtClean="0"/>
              <a:t> </a:t>
            </a:r>
            <a:r>
              <a:rPr lang="de-AT" baseline="0" dirty="0" err="1" smtClean="0"/>
              <a:t>their</a:t>
            </a:r>
            <a:r>
              <a:rPr lang="de-AT" baseline="0" dirty="0" smtClean="0"/>
              <a:t> </a:t>
            </a:r>
            <a:r>
              <a:rPr lang="de-AT" baseline="0" dirty="0" err="1" smtClean="0"/>
              <a:t>value</a:t>
            </a:r>
            <a:r>
              <a:rPr lang="de-AT" baseline="0" dirty="0" smtClean="0"/>
              <a:t> </a:t>
            </a:r>
            <a:r>
              <a:rPr lang="de-AT" baseline="0" dirty="0" err="1" smtClean="0"/>
              <a:t>field</a:t>
            </a:r>
            <a:r>
              <a:rPr lang="de-AT" baseline="0" dirty="0" smtClean="0"/>
              <a:t> </a:t>
            </a:r>
            <a:r>
              <a:rPr lang="de-AT" baseline="0" dirty="0" err="1" smtClean="0"/>
              <a:t>is</a:t>
            </a:r>
            <a:r>
              <a:rPr lang="de-AT" baseline="0" dirty="0" smtClean="0"/>
              <a:t> </a:t>
            </a:r>
            <a:r>
              <a:rPr lang="de-AT" baseline="0" dirty="0" err="1" smtClean="0"/>
              <a:t>another</a:t>
            </a:r>
            <a:r>
              <a:rPr lang="de-AT" baseline="0" dirty="0" smtClean="0"/>
              <a:t> </a:t>
            </a:r>
            <a:r>
              <a:rPr lang="de-AT" baseline="0" dirty="0" err="1" smtClean="0"/>
              <a:t>sequence</a:t>
            </a:r>
            <a:r>
              <a:rPr lang="de-AT" baseline="0" dirty="0" smtClean="0"/>
              <a:t> </a:t>
            </a:r>
            <a:r>
              <a:rPr lang="de-AT" baseline="0" dirty="0" err="1" smtClean="0"/>
              <a:t>of</a:t>
            </a:r>
            <a:r>
              <a:rPr lang="de-AT" baseline="0" dirty="0" smtClean="0"/>
              <a:t> TLV</a:t>
            </a:r>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44</a:t>
            </a:fld>
            <a:endParaRPr lang="de-DE"/>
          </a:p>
        </p:txBody>
      </p:sp>
    </p:spTree>
    <p:extLst>
      <p:ext uri="{BB962C8B-B14F-4D97-AF65-F5344CB8AC3E}">
        <p14:creationId xmlns:p14="http://schemas.microsoft.com/office/powerpoint/2010/main" val="252396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Skip </a:t>
            </a:r>
            <a:r>
              <a:rPr lang="de-AT" dirty="0" err="1" smtClean="0"/>
              <a:t>unknown</a:t>
            </a:r>
            <a:r>
              <a:rPr lang="de-AT" baseline="0" dirty="0" smtClean="0"/>
              <a:t> TLV – Type </a:t>
            </a:r>
            <a:r>
              <a:rPr lang="de-AT" baseline="0" dirty="0" err="1" smtClean="0"/>
              <a:t>and</a:t>
            </a:r>
            <a:r>
              <a:rPr lang="de-AT" baseline="0" dirty="0" smtClean="0"/>
              <a:t> </a:t>
            </a:r>
            <a:r>
              <a:rPr lang="de-AT" baseline="0" dirty="0" err="1" smtClean="0"/>
              <a:t>Length</a:t>
            </a:r>
            <a:r>
              <a:rPr lang="de-AT" baseline="0" dirty="0" smtClean="0"/>
              <a:t> </a:t>
            </a:r>
            <a:r>
              <a:rPr lang="de-AT" baseline="0" dirty="0" err="1" smtClean="0"/>
              <a:t>are</a:t>
            </a:r>
            <a:r>
              <a:rPr lang="de-AT" baseline="0" dirty="0" smtClean="0"/>
              <a:t> 1 </a:t>
            </a:r>
            <a:r>
              <a:rPr lang="de-AT" baseline="0" dirty="0" err="1" smtClean="0"/>
              <a:t>byte</a:t>
            </a:r>
            <a:r>
              <a:rPr lang="de-AT" baseline="0" dirty="0" smtClean="0"/>
              <a:t> </a:t>
            </a:r>
            <a:r>
              <a:rPr lang="de-AT" baseline="0" dirty="0" err="1" smtClean="0"/>
              <a:t>value</a:t>
            </a:r>
            <a:r>
              <a:rPr lang="de-AT" baseline="0" dirty="0" smtClean="0"/>
              <a:t> </a:t>
            </a:r>
            <a:r>
              <a:rPr lang="de-AT" baseline="0" dirty="0" err="1" smtClean="0"/>
              <a:t>more</a:t>
            </a:r>
            <a:r>
              <a:rPr lang="de-AT" baseline="0" dirty="0" smtClean="0"/>
              <a:t> .</a:t>
            </a:r>
          </a:p>
          <a:p>
            <a:r>
              <a:rPr lang="de-AT" baseline="0" dirty="0" err="1" smtClean="0"/>
              <a:t>Config</a:t>
            </a:r>
            <a:r>
              <a:rPr lang="de-AT" baseline="0" dirty="0" smtClean="0"/>
              <a:t> </a:t>
            </a:r>
            <a:r>
              <a:rPr lang="de-AT" baseline="0" dirty="0" err="1" smtClean="0"/>
              <a:t>file</a:t>
            </a:r>
            <a:r>
              <a:rPr lang="de-AT" baseline="0" dirty="0" smtClean="0"/>
              <a:t> </a:t>
            </a:r>
            <a:r>
              <a:rPr lang="de-AT" baseline="0" dirty="0" err="1" smtClean="0"/>
              <a:t>is</a:t>
            </a:r>
            <a:r>
              <a:rPr lang="de-AT" baseline="0" dirty="0" smtClean="0"/>
              <a:t> </a:t>
            </a:r>
            <a:r>
              <a:rPr lang="de-AT" baseline="0" dirty="0" err="1" smtClean="0"/>
              <a:t>sequence</a:t>
            </a:r>
            <a:r>
              <a:rPr lang="de-AT" baseline="0" dirty="0" smtClean="0"/>
              <a:t> </a:t>
            </a:r>
            <a:r>
              <a:rPr lang="de-AT" baseline="0" dirty="0" err="1" smtClean="0"/>
              <a:t>of</a:t>
            </a:r>
            <a:r>
              <a:rPr lang="de-AT" baseline="0" dirty="0" smtClean="0"/>
              <a:t> TLVs .</a:t>
            </a:r>
          </a:p>
          <a:p>
            <a:r>
              <a:rPr lang="de-AT" baseline="0" dirty="0" err="1" smtClean="0"/>
              <a:t>When</a:t>
            </a:r>
            <a:r>
              <a:rPr lang="de-AT" baseline="0" dirty="0" smtClean="0"/>
              <a:t> </a:t>
            </a:r>
            <a:r>
              <a:rPr lang="de-AT" baseline="0" dirty="0" err="1" smtClean="0"/>
              <a:t>the</a:t>
            </a:r>
            <a:r>
              <a:rPr lang="de-AT" baseline="0" dirty="0" smtClean="0"/>
              <a:t> CM </a:t>
            </a:r>
            <a:r>
              <a:rPr lang="de-AT" baseline="0" dirty="0" err="1" smtClean="0"/>
              <a:t>downloaded</a:t>
            </a:r>
            <a:r>
              <a:rPr lang="de-AT" baseline="0" dirty="0" smtClean="0"/>
              <a:t> ist </a:t>
            </a:r>
            <a:r>
              <a:rPr lang="de-AT" baseline="0" dirty="0" err="1" smtClean="0"/>
              <a:t>config</a:t>
            </a:r>
            <a:r>
              <a:rPr lang="de-AT" baseline="0" dirty="0" smtClean="0"/>
              <a:t> </a:t>
            </a:r>
            <a:r>
              <a:rPr lang="de-AT" baseline="0" dirty="0" err="1" smtClean="0"/>
              <a:t>file</a:t>
            </a:r>
            <a:r>
              <a:rPr lang="de-AT" baseline="0" dirty="0" smtClean="0"/>
              <a:t>, it </a:t>
            </a:r>
            <a:r>
              <a:rPr lang="de-AT" baseline="0" dirty="0" err="1" smtClean="0"/>
              <a:t>start</a:t>
            </a:r>
            <a:r>
              <a:rPr lang="de-AT" baseline="0" dirty="0" smtClean="0"/>
              <a:t> </a:t>
            </a:r>
            <a:r>
              <a:rPr lang="de-AT" baseline="0" dirty="0" err="1" smtClean="0"/>
              <a:t>reading</a:t>
            </a:r>
            <a:r>
              <a:rPr lang="de-AT" baseline="0" dirty="0" smtClean="0"/>
              <a:t> at </a:t>
            </a:r>
            <a:r>
              <a:rPr lang="de-AT" baseline="0" dirty="0" err="1" smtClean="0"/>
              <a:t>the</a:t>
            </a:r>
            <a:r>
              <a:rPr lang="de-AT" baseline="0" dirty="0" smtClean="0"/>
              <a:t> </a:t>
            </a:r>
            <a:r>
              <a:rPr lang="de-AT" baseline="0" dirty="0" err="1" smtClean="0"/>
              <a:t>first</a:t>
            </a:r>
            <a:r>
              <a:rPr lang="de-AT" baseline="0" dirty="0" smtClean="0"/>
              <a:t> </a:t>
            </a:r>
            <a:r>
              <a:rPr lang="de-AT" baseline="0" dirty="0" err="1" smtClean="0"/>
              <a:t>byte</a:t>
            </a:r>
            <a:r>
              <a:rPr lang="de-AT" baseline="0" dirty="0" smtClean="0"/>
              <a:t>. This </a:t>
            </a:r>
            <a:r>
              <a:rPr lang="de-AT" baseline="0" dirty="0" err="1" smtClean="0"/>
              <a:t>is</a:t>
            </a:r>
            <a:r>
              <a:rPr lang="de-AT" baseline="0" dirty="0" smtClean="0"/>
              <a:t> </a:t>
            </a:r>
            <a:r>
              <a:rPr lang="de-AT" baseline="0" dirty="0" err="1" smtClean="0"/>
              <a:t>the</a:t>
            </a:r>
            <a:r>
              <a:rPr lang="de-AT" baseline="0" dirty="0" smtClean="0"/>
              <a:t> type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first</a:t>
            </a:r>
            <a:r>
              <a:rPr lang="de-AT" baseline="0" dirty="0" smtClean="0"/>
              <a:t> </a:t>
            </a:r>
            <a:r>
              <a:rPr lang="de-AT" baseline="0" dirty="0" err="1" smtClean="0"/>
              <a:t>parameter</a:t>
            </a:r>
            <a:r>
              <a:rPr lang="de-AT" baseline="0" dirty="0" smtClean="0"/>
              <a:t> in </a:t>
            </a:r>
            <a:r>
              <a:rPr lang="de-AT" baseline="0" dirty="0" err="1" smtClean="0"/>
              <a:t>the</a:t>
            </a:r>
            <a:r>
              <a:rPr lang="de-AT" baseline="0" dirty="0" smtClean="0"/>
              <a:t> </a:t>
            </a:r>
            <a:r>
              <a:rPr lang="de-AT" baseline="0" dirty="0" err="1" smtClean="0"/>
              <a:t>config</a:t>
            </a:r>
            <a:r>
              <a:rPr lang="de-AT" baseline="0" dirty="0" smtClean="0"/>
              <a:t> </a:t>
            </a:r>
            <a:r>
              <a:rPr lang="de-AT" baseline="0" dirty="0" err="1" smtClean="0"/>
              <a:t>file</a:t>
            </a:r>
            <a:r>
              <a:rPr lang="de-AT" baseline="0" dirty="0" smtClean="0"/>
              <a:t>. The </a:t>
            </a:r>
            <a:r>
              <a:rPr lang="de-AT" baseline="0" dirty="0" err="1" smtClean="0"/>
              <a:t>next</a:t>
            </a:r>
            <a:r>
              <a:rPr lang="de-AT" baseline="0" dirty="0" smtClean="0"/>
              <a:t> </a:t>
            </a:r>
            <a:r>
              <a:rPr lang="de-AT" baseline="0" dirty="0" err="1" smtClean="0"/>
              <a:t>byte</a:t>
            </a:r>
            <a:r>
              <a:rPr lang="de-AT" baseline="0" dirty="0" smtClean="0"/>
              <a:t> </a:t>
            </a:r>
            <a:r>
              <a:rPr lang="de-AT" baseline="0" dirty="0" err="1" smtClean="0"/>
              <a:t>is</a:t>
            </a:r>
            <a:r>
              <a:rPr lang="de-AT" baseline="0" dirty="0" smtClean="0"/>
              <a:t> </a:t>
            </a:r>
            <a:r>
              <a:rPr lang="de-AT" baseline="0" dirty="0" err="1" smtClean="0"/>
              <a:t>the</a:t>
            </a:r>
            <a:r>
              <a:rPr lang="de-AT" baseline="0" dirty="0" smtClean="0"/>
              <a:t> </a:t>
            </a:r>
            <a:r>
              <a:rPr lang="de-AT" baseline="0" dirty="0" err="1" smtClean="0"/>
              <a:t>length</a:t>
            </a:r>
            <a:r>
              <a:rPr lang="de-AT" baseline="0" dirty="0" smtClean="0"/>
              <a:t> </a:t>
            </a:r>
            <a:r>
              <a:rPr lang="de-AT" baseline="0" dirty="0" err="1" smtClean="0"/>
              <a:t>field</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parameter</a:t>
            </a:r>
            <a:r>
              <a:rPr lang="de-AT" baseline="0" dirty="0" smtClean="0"/>
              <a:t>, it </a:t>
            </a:r>
            <a:r>
              <a:rPr lang="de-AT" baseline="0" dirty="0" err="1" smtClean="0"/>
              <a:t>tells</a:t>
            </a:r>
            <a:r>
              <a:rPr lang="de-AT" baseline="0" dirty="0" smtClean="0"/>
              <a:t> </a:t>
            </a:r>
            <a:r>
              <a:rPr lang="de-AT" baseline="0" dirty="0" err="1" smtClean="0"/>
              <a:t>the</a:t>
            </a:r>
            <a:r>
              <a:rPr lang="de-AT" baseline="0" dirty="0" smtClean="0"/>
              <a:t> CM </a:t>
            </a:r>
            <a:r>
              <a:rPr lang="de-AT" baseline="0" dirty="0" err="1" smtClean="0"/>
              <a:t>the</a:t>
            </a:r>
            <a:r>
              <a:rPr lang="de-AT" baseline="0" dirty="0" smtClean="0"/>
              <a:t> </a:t>
            </a:r>
            <a:r>
              <a:rPr lang="de-AT" baseline="0" dirty="0" err="1" smtClean="0"/>
              <a:t>number</a:t>
            </a:r>
            <a:r>
              <a:rPr lang="de-AT" baseline="0" dirty="0" smtClean="0"/>
              <a:t> </a:t>
            </a:r>
            <a:r>
              <a:rPr lang="de-AT" baseline="0" dirty="0" err="1" smtClean="0"/>
              <a:t>of</a:t>
            </a:r>
            <a:r>
              <a:rPr lang="de-AT" baseline="0" dirty="0" smtClean="0"/>
              <a:t> </a:t>
            </a:r>
            <a:r>
              <a:rPr lang="de-AT" baseline="0" dirty="0" err="1" smtClean="0"/>
              <a:t>bytes</a:t>
            </a:r>
            <a:r>
              <a:rPr lang="de-AT" baseline="0" dirty="0" smtClean="0"/>
              <a:t> </a:t>
            </a:r>
            <a:r>
              <a:rPr lang="de-AT" baseline="0" dirty="0" err="1" smtClean="0"/>
              <a:t>the</a:t>
            </a:r>
            <a:r>
              <a:rPr lang="de-AT" baseline="0" dirty="0" smtClean="0"/>
              <a:t> </a:t>
            </a:r>
            <a:r>
              <a:rPr lang="de-AT" baseline="0" dirty="0" err="1" smtClean="0"/>
              <a:t>values</a:t>
            </a:r>
            <a:r>
              <a:rPr lang="de-AT" baseline="0" dirty="0" smtClean="0"/>
              <a:t> </a:t>
            </a:r>
            <a:r>
              <a:rPr lang="de-AT" baseline="0" dirty="0" err="1" smtClean="0"/>
              <a:t>is</a:t>
            </a:r>
            <a:r>
              <a:rPr lang="de-AT" baseline="0" dirty="0" smtClean="0"/>
              <a:t> </a:t>
            </a:r>
            <a:r>
              <a:rPr lang="de-AT" baseline="0" dirty="0" err="1" smtClean="0"/>
              <a:t>composed</a:t>
            </a:r>
            <a:r>
              <a:rPr lang="de-AT" baseline="0" dirty="0" smtClean="0"/>
              <a:t> </a:t>
            </a:r>
            <a:r>
              <a:rPr lang="de-AT" baseline="0" dirty="0" err="1" smtClean="0"/>
              <a:t>of</a:t>
            </a:r>
            <a:r>
              <a:rPr lang="de-AT" baseline="0" dirty="0" smtClean="0"/>
              <a:t>. The CM </a:t>
            </a:r>
            <a:r>
              <a:rPr lang="de-AT" baseline="0" dirty="0" err="1" smtClean="0"/>
              <a:t>reads</a:t>
            </a:r>
            <a:r>
              <a:rPr lang="de-AT" baseline="0" dirty="0" smtClean="0"/>
              <a:t> </a:t>
            </a:r>
            <a:r>
              <a:rPr lang="de-AT" baseline="0" dirty="0" err="1" smtClean="0"/>
              <a:t>that</a:t>
            </a:r>
            <a:r>
              <a:rPr lang="de-AT" baseline="0" dirty="0" smtClean="0"/>
              <a:t> </a:t>
            </a:r>
            <a:r>
              <a:rPr lang="de-AT" baseline="0" dirty="0" err="1" smtClean="0"/>
              <a:t>many</a:t>
            </a:r>
            <a:r>
              <a:rPr lang="de-AT" baseline="0" dirty="0" smtClean="0"/>
              <a:t> </a:t>
            </a:r>
            <a:r>
              <a:rPr lang="de-AT" baseline="0" dirty="0" err="1" smtClean="0"/>
              <a:t>bytes</a:t>
            </a:r>
            <a:r>
              <a:rPr lang="de-AT" baseline="0" dirty="0" smtClean="0"/>
              <a:t> </a:t>
            </a:r>
            <a:r>
              <a:rPr lang="de-AT" baseline="0" dirty="0" err="1" smtClean="0"/>
              <a:t>to</a:t>
            </a:r>
            <a:r>
              <a:rPr lang="de-AT" baseline="0" dirty="0" smtClean="0"/>
              <a:t> </a:t>
            </a:r>
            <a:r>
              <a:rPr lang="de-AT" baseline="0" dirty="0" err="1" smtClean="0"/>
              <a:t>obtain</a:t>
            </a:r>
            <a:r>
              <a:rPr lang="de-AT" baseline="0" dirty="0" smtClean="0"/>
              <a:t> </a:t>
            </a:r>
            <a:r>
              <a:rPr lang="de-AT" baseline="0" dirty="0" err="1" smtClean="0"/>
              <a:t>the</a:t>
            </a:r>
            <a:r>
              <a:rPr lang="de-AT" baseline="0" dirty="0" smtClean="0"/>
              <a:t> </a:t>
            </a:r>
            <a:r>
              <a:rPr lang="de-AT" baseline="0" dirty="0" err="1" smtClean="0"/>
              <a:t>value</a:t>
            </a:r>
            <a:r>
              <a:rPr lang="de-AT" baseline="0" dirty="0" smtClean="0"/>
              <a:t>. The </a:t>
            </a:r>
            <a:r>
              <a:rPr lang="de-AT" baseline="0" dirty="0" err="1" smtClean="0"/>
              <a:t>byte</a:t>
            </a:r>
            <a:r>
              <a:rPr lang="de-AT" baseline="0" dirty="0" smtClean="0"/>
              <a:t> after </a:t>
            </a:r>
            <a:r>
              <a:rPr lang="de-AT" baseline="0" dirty="0" err="1" smtClean="0"/>
              <a:t>the</a:t>
            </a:r>
            <a:r>
              <a:rPr lang="de-AT" baseline="0" dirty="0" smtClean="0"/>
              <a:t> </a:t>
            </a:r>
            <a:r>
              <a:rPr lang="de-AT" baseline="0" dirty="0" err="1" smtClean="0"/>
              <a:t>values</a:t>
            </a:r>
            <a:r>
              <a:rPr lang="de-AT" baseline="0" dirty="0" smtClean="0"/>
              <a:t> </a:t>
            </a:r>
            <a:r>
              <a:rPr lang="de-AT" baseline="0" dirty="0" err="1" smtClean="0"/>
              <a:t>is</a:t>
            </a:r>
            <a:r>
              <a:rPr lang="de-AT" baseline="0" dirty="0" smtClean="0"/>
              <a:t> </a:t>
            </a:r>
            <a:r>
              <a:rPr lang="de-AT" baseline="0" dirty="0" err="1" smtClean="0"/>
              <a:t>the</a:t>
            </a:r>
            <a:r>
              <a:rPr lang="de-AT" baseline="0" dirty="0" smtClean="0"/>
              <a:t> type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next</a:t>
            </a:r>
            <a:r>
              <a:rPr lang="de-AT" baseline="0" dirty="0" smtClean="0"/>
              <a:t> </a:t>
            </a:r>
            <a:r>
              <a:rPr lang="de-AT" baseline="0" dirty="0" err="1" smtClean="0"/>
              <a:t>parameter</a:t>
            </a:r>
            <a:r>
              <a:rPr lang="de-AT" baseline="0" dirty="0" smtClean="0"/>
              <a:t> </a:t>
            </a:r>
            <a:r>
              <a:rPr lang="de-AT" baseline="0" dirty="0" err="1" smtClean="0"/>
              <a:t>and</a:t>
            </a:r>
            <a:r>
              <a:rPr lang="de-AT" baseline="0" dirty="0" smtClean="0"/>
              <a:t> so </a:t>
            </a:r>
            <a:r>
              <a:rPr lang="de-AT" baseline="0" dirty="0" err="1" smtClean="0"/>
              <a:t>one</a:t>
            </a:r>
            <a:r>
              <a:rPr lang="de-AT" baseline="0" dirty="0" smtClean="0"/>
              <a:t>. </a:t>
            </a:r>
          </a:p>
          <a:p>
            <a:r>
              <a:rPr lang="de-AT" baseline="0" dirty="0" err="1" smtClean="0"/>
              <a:t>Some</a:t>
            </a:r>
            <a:r>
              <a:rPr lang="de-AT" baseline="0" dirty="0" smtClean="0"/>
              <a:t> </a:t>
            </a:r>
            <a:r>
              <a:rPr lang="de-AT" baseline="0" dirty="0" err="1" smtClean="0"/>
              <a:t>parameters</a:t>
            </a:r>
            <a:r>
              <a:rPr lang="de-AT" baseline="0" dirty="0" smtClean="0"/>
              <a:t> </a:t>
            </a:r>
            <a:r>
              <a:rPr lang="de-AT" baseline="0" dirty="0" err="1" smtClean="0"/>
              <a:t>are</a:t>
            </a:r>
            <a:r>
              <a:rPr lang="de-AT" baseline="0" dirty="0" smtClean="0"/>
              <a:t> </a:t>
            </a:r>
            <a:r>
              <a:rPr lang="de-AT" baseline="0" dirty="0" err="1" smtClean="0"/>
              <a:t>composed</a:t>
            </a:r>
            <a:r>
              <a:rPr lang="de-AT" baseline="0" dirty="0" smtClean="0"/>
              <a:t> </a:t>
            </a:r>
            <a:r>
              <a:rPr lang="de-AT" baseline="0" dirty="0" err="1" smtClean="0"/>
              <a:t>of</a:t>
            </a:r>
            <a:r>
              <a:rPr lang="de-AT" baseline="0" dirty="0" smtClean="0"/>
              <a:t> sub-</a:t>
            </a:r>
            <a:r>
              <a:rPr lang="de-AT" baseline="0" dirty="0" err="1" smtClean="0"/>
              <a:t>tlvs</a:t>
            </a:r>
            <a:r>
              <a:rPr lang="de-AT" baseline="0" dirty="0" smtClean="0"/>
              <a:t>. This </a:t>
            </a:r>
            <a:r>
              <a:rPr lang="de-AT" baseline="0" dirty="0" err="1" smtClean="0"/>
              <a:t>simply</a:t>
            </a:r>
            <a:r>
              <a:rPr lang="de-AT" baseline="0" dirty="0" smtClean="0"/>
              <a:t> </a:t>
            </a:r>
            <a:r>
              <a:rPr lang="de-AT" baseline="0" dirty="0" err="1" smtClean="0"/>
              <a:t>means</a:t>
            </a:r>
            <a:r>
              <a:rPr lang="de-AT" baseline="0" dirty="0" smtClean="0"/>
              <a:t> </a:t>
            </a:r>
            <a:r>
              <a:rPr lang="de-AT" baseline="0" dirty="0" err="1" smtClean="0"/>
              <a:t>that</a:t>
            </a:r>
            <a:r>
              <a:rPr lang="de-AT" baseline="0" dirty="0" smtClean="0"/>
              <a:t> </a:t>
            </a:r>
            <a:r>
              <a:rPr lang="de-AT" baseline="0" dirty="0" err="1" smtClean="0"/>
              <a:t>their</a:t>
            </a:r>
            <a:r>
              <a:rPr lang="de-AT" baseline="0" dirty="0" smtClean="0"/>
              <a:t> </a:t>
            </a:r>
            <a:r>
              <a:rPr lang="de-AT" baseline="0" dirty="0" err="1" smtClean="0"/>
              <a:t>value</a:t>
            </a:r>
            <a:r>
              <a:rPr lang="de-AT" baseline="0" dirty="0" smtClean="0"/>
              <a:t> </a:t>
            </a:r>
            <a:r>
              <a:rPr lang="de-AT" baseline="0" dirty="0" err="1" smtClean="0"/>
              <a:t>field</a:t>
            </a:r>
            <a:r>
              <a:rPr lang="de-AT" baseline="0" dirty="0" smtClean="0"/>
              <a:t> </a:t>
            </a:r>
            <a:r>
              <a:rPr lang="de-AT" baseline="0" dirty="0" err="1" smtClean="0"/>
              <a:t>is</a:t>
            </a:r>
            <a:r>
              <a:rPr lang="de-AT" baseline="0" dirty="0" smtClean="0"/>
              <a:t> </a:t>
            </a:r>
            <a:r>
              <a:rPr lang="de-AT" baseline="0" dirty="0" err="1" smtClean="0"/>
              <a:t>another</a:t>
            </a:r>
            <a:r>
              <a:rPr lang="de-AT" baseline="0" dirty="0" smtClean="0"/>
              <a:t> </a:t>
            </a:r>
            <a:r>
              <a:rPr lang="de-AT" baseline="0" dirty="0" err="1" smtClean="0"/>
              <a:t>sequence</a:t>
            </a:r>
            <a:r>
              <a:rPr lang="de-AT" baseline="0" dirty="0" smtClean="0"/>
              <a:t> </a:t>
            </a:r>
            <a:r>
              <a:rPr lang="de-AT" baseline="0" dirty="0" err="1" smtClean="0"/>
              <a:t>of</a:t>
            </a:r>
            <a:r>
              <a:rPr lang="de-AT" baseline="0" dirty="0" smtClean="0"/>
              <a:t> TLV</a:t>
            </a:r>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45</a:t>
            </a:fld>
            <a:endParaRPr lang="de-DE"/>
          </a:p>
        </p:txBody>
      </p:sp>
    </p:spTree>
    <p:extLst>
      <p:ext uri="{BB962C8B-B14F-4D97-AF65-F5344CB8AC3E}">
        <p14:creationId xmlns:p14="http://schemas.microsoft.com/office/powerpoint/2010/main" val="2188135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Skip </a:t>
            </a:r>
            <a:r>
              <a:rPr lang="de-AT" dirty="0" err="1" smtClean="0"/>
              <a:t>unknown</a:t>
            </a:r>
            <a:r>
              <a:rPr lang="de-AT" baseline="0" dirty="0" smtClean="0"/>
              <a:t> TLV – Type </a:t>
            </a:r>
            <a:r>
              <a:rPr lang="de-AT" baseline="0" dirty="0" err="1" smtClean="0"/>
              <a:t>and</a:t>
            </a:r>
            <a:r>
              <a:rPr lang="de-AT" baseline="0" dirty="0" smtClean="0"/>
              <a:t> </a:t>
            </a:r>
            <a:r>
              <a:rPr lang="de-AT" baseline="0" dirty="0" err="1" smtClean="0"/>
              <a:t>Length</a:t>
            </a:r>
            <a:r>
              <a:rPr lang="de-AT" baseline="0" dirty="0" smtClean="0"/>
              <a:t> </a:t>
            </a:r>
            <a:r>
              <a:rPr lang="de-AT" baseline="0" dirty="0" err="1" smtClean="0"/>
              <a:t>are</a:t>
            </a:r>
            <a:r>
              <a:rPr lang="de-AT" baseline="0" dirty="0" smtClean="0"/>
              <a:t> 1 </a:t>
            </a:r>
            <a:r>
              <a:rPr lang="de-AT" baseline="0" dirty="0" err="1" smtClean="0"/>
              <a:t>byte</a:t>
            </a:r>
            <a:r>
              <a:rPr lang="de-AT" baseline="0" dirty="0" smtClean="0"/>
              <a:t> </a:t>
            </a:r>
            <a:r>
              <a:rPr lang="de-AT" baseline="0" dirty="0" err="1" smtClean="0"/>
              <a:t>value</a:t>
            </a:r>
            <a:r>
              <a:rPr lang="de-AT" baseline="0" dirty="0" smtClean="0"/>
              <a:t> </a:t>
            </a:r>
            <a:r>
              <a:rPr lang="de-AT" baseline="0" dirty="0" err="1" smtClean="0"/>
              <a:t>more</a:t>
            </a:r>
            <a:r>
              <a:rPr lang="de-AT" baseline="0" dirty="0" smtClean="0"/>
              <a:t> .</a:t>
            </a:r>
          </a:p>
          <a:p>
            <a:r>
              <a:rPr lang="de-AT" baseline="0" dirty="0" err="1" smtClean="0"/>
              <a:t>Config</a:t>
            </a:r>
            <a:r>
              <a:rPr lang="de-AT" baseline="0" dirty="0" smtClean="0"/>
              <a:t> </a:t>
            </a:r>
            <a:r>
              <a:rPr lang="de-AT" baseline="0" dirty="0" err="1" smtClean="0"/>
              <a:t>file</a:t>
            </a:r>
            <a:r>
              <a:rPr lang="de-AT" baseline="0" dirty="0" smtClean="0"/>
              <a:t> </a:t>
            </a:r>
            <a:r>
              <a:rPr lang="de-AT" baseline="0" dirty="0" err="1" smtClean="0"/>
              <a:t>is</a:t>
            </a:r>
            <a:r>
              <a:rPr lang="de-AT" baseline="0" dirty="0" smtClean="0"/>
              <a:t> </a:t>
            </a:r>
            <a:r>
              <a:rPr lang="de-AT" baseline="0" dirty="0" err="1" smtClean="0"/>
              <a:t>sequence</a:t>
            </a:r>
            <a:r>
              <a:rPr lang="de-AT" baseline="0" dirty="0" smtClean="0"/>
              <a:t> </a:t>
            </a:r>
            <a:r>
              <a:rPr lang="de-AT" baseline="0" dirty="0" err="1" smtClean="0"/>
              <a:t>of</a:t>
            </a:r>
            <a:r>
              <a:rPr lang="de-AT" baseline="0" dirty="0" smtClean="0"/>
              <a:t> TLVs .</a:t>
            </a:r>
          </a:p>
          <a:p>
            <a:r>
              <a:rPr lang="de-AT" baseline="0" dirty="0" err="1" smtClean="0"/>
              <a:t>When</a:t>
            </a:r>
            <a:r>
              <a:rPr lang="de-AT" baseline="0" dirty="0" smtClean="0"/>
              <a:t> </a:t>
            </a:r>
            <a:r>
              <a:rPr lang="de-AT" baseline="0" dirty="0" err="1" smtClean="0"/>
              <a:t>the</a:t>
            </a:r>
            <a:r>
              <a:rPr lang="de-AT" baseline="0" dirty="0" smtClean="0"/>
              <a:t> CM </a:t>
            </a:r>
            <a:r>
              <a:rPr lang="de-AT" baseline="0" dirty="0" err="1" smtClean="0"/>
              <a:t>downloaded</a:t>
            </a:r>
            <a:r>
              <a:rPr lang="de-AT" baseline="0" dirty="0" smtClean="0"/>
              <a:t> ist </a:t>
            </a:r>
            <a:r>
              <a:rPr lang="de-AT" baseline="0" dirty="0" err="1" smtClean="0"/>
              <a:t>config</a:t>
            </a:r>
            <a:r>
              <a:rPr lang="de-AT" baseline="0" dirty="0" smtClean="0"/>
              <a:t> </a:t>
            </a:r>
            <a:r>
              <a:rPr lang="de-AT" baseline="0" dirty="0" err="1" smtClean="0"/>
              <a:t>file</a:t>
            </a:r>
            <a:r>
              <a:rPr lang="de-AT" baseline="0" dirty="0" smtClean="0"/>
              <a:t>, it </a:t>
            </a:r>
            <a:r>
              <a:rPr lang="de-AT" baseline="0" dirty="0" err="1" smtClean="0"/>
              <a:t>start</a:t>
            </a:r>
            <a:r>
              <a:rPr lang="de-AT" baseline="0" dirty="0" smtClean="0"/>
              <a:t> </a:t>
            </a:r>
            <a:r>
              <a:rPr lang="de-AT" baseline="0" dirty="0" err="1" smtClean="0"/>
              <a:t>reading</a:t>
            </a:r>
            <a:r>
              <a:rPr lang="de-AT" baseline="0" dirty="0" smtClean="0"/>
              <a:t> at </a:t>
            </a:r>
            <a:r>
              <a:rPr lang="de-AT" baseline="0" dirty="0" err="1" smtClean="0"/>
              <a:t>the</a:t>
            </a:r>
            <a:r>
              <a:rPr lang="de-AT" baseline="0" dirty="0" smtClean="0"/>
              <a:t> </a:t>
            </a:r>
            <a:r>
              <a:rPr lang="de-AT" baseline="0" dirty="0" err="1" smtClean="0"/>
              <a:t>first</a:t>
            </a:r>
            <a:r>
              <a:rPr lang="de-AT" baseline="0" dirty="0" smtClean="0"/>
              <a:t> </a:t>
            </a:r>
            <a:r>
              <a:rPr lang="de-AT" baseline="0" dirty="0" err="1" smtClean="0"/>
              <a:t>byte</a:t>
            </a:r>
            <a:r>
              <a:rPr lang="de-AT" baseline="0" dirty="0" smtClean="0"/>
              <a:t>. This </a:t>
            </a:r>
            <a:r>
              <a:rPr lang="de-AT" baseline="0" dirty="0" err="1" smtClean="0"/>
              <a:t>is</a:t>
            </a:r>
            <a:r>
              <a:rPr lang="de-AT" baseline="0" dirty="0" smtClean="0"/>
              <a:t> </a:t>
            </a:r>
            <a:r>
              <a:rPr lang="de-AT" baseline="0" dirty="0" err="1" smtClean="0"/>
              <a:t>the</a:t>
            </a:r>
            <a:r>
              <a:rPr lang="de-AT" baseline="0" dirty="0" smtClean="0"/>
              <a:t> type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first</a:t>
            </a:r>
            <a:r>
              <a:rPr lang="de-AT" baseline="0" dirty="0" smtClean="0"/>
              <a:t> </a:t>
            </a:r>
            <a:r>
              <a:rPr lang="de-AT" baseline="0" dirty="0" err="1" smtClean="0"/>
              <a:t>parameter</a:t>
            </a:r>
            <a:r>
              <a:rPr lang="de-AT" baseline="0" dirty="0" smtClean="0"/>
              <a:t> in </a:t>
            </a:r>
            <a:r>
              <a:rPr lang="de-AT" baseline="0" dirty="0" err="1" smtClean="0"/>
              <a:t>the</a:t>
            </a:r>
            <a:r>
              <a:rPr lang="de-AT" baseline="0" dirty="0" smtClean="0"/>
              <a:t> </a:t>
            </a:r>
            <a:r>
              <a:rPr lang="de-AT" baseline="0" dirty="0" err="1" smtClean="0"/>
              <a:t>config</a:t>
            </a:r>
            <a:r>
              <a:rPr lang="de-AT" baseline="0" dirty="0" smtClean="0"/>
              <a:t> </a:t>
            </a:r>
            <a:r>
              <a:rPr lang="de-AT" baseline="0" dirty="0" err="1" smtClean="0"/>
              <a:t>file</a:t>
            </a:r>
            <a:r>
              <a:rPr lang="de-AT" baseline="0" dirty="0" smtClean="0"/>
              <a:t>. The </a:t>
            </a:r>
            <a:r>
              <a:rPr lang="de-AT" baseline="0" dirty="0" err="1" smtClean="0"/>
              <a:t>next</a:t>
            </a:r>
            <a:r>
              <a:rPr lang="de-AT" baseline="0" dirty="0" smtClean="0"/>
              <a:t> </a:t>
            </a:r>
            <a:r>
              <a:rPr lang="de-AT" baseline="0" dirty="0" err="1" smtClean="0"/>
              <a:t>byte</a:t>
            </a:r>
            <a:r>
              <a:rPr lang="de-AT" baseline="0" dirty="0" smtClean="0"/>
              <a:t> </a:t>
            </a:r>
            <a:r>
              <a:rPr lang="de-AT" baseline="0" dirty="0" err="1" smtClean="0"/>
              <a:t>is</a:t>
            </a:r>
            <a:r>
              <a:rPr lang="de-AT" baseline="0" dirty="0" smtClean="0"/>
              <a:t> </a:t>
            </a:r>
            <a:r>
              <a:rPr lang="de-AT" baseline="0" dirty="0" err="1" smtClean="0"/>
              <a:t>the</a:t>
            </a:r>
            <a:r>
              <a:rPr lang="de-AT" baseline="0" dirty="0" smtClean="0"/>
              <a:t> </a:t>
            </a:r>
            <a:r>
              <a:rPr lang="de-AT" baseline="0" dirty="0" err="1" smtClean="0"/>
              <a:t>length</a:t>
            </a:r>
            <a:r>
              <a:rPr lang="de-AT" baseline="0" dirty="0" smtClean="0"/>
              <a:t> </a:t>
            </a:r>
            <a:r>
              <a:rPr lang="de-AT" baseline="0" dirty="0" err="1" smtClean="0"/>
              <a:t>field</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parameter</a:t>
            </a:r>
            <a:r>
              <a:rPr lang="de-AT" baseline="0" dirty="0" smtClean="0"/>
              <a:t>, it </a:t>
            </a:r>
            <a:r>
              <a:rPr lang="de-AT" baseline="0" dirty="0" err="1" smtClean="0"/>
              <a:t>tells</a:t>
            </a:r>
            <a:r>
              <a:rPr lang="de-AT" baseline="0" dirty="0" smtClean="0"/>
              <a:t> </a:t>
            </a:r>
            <a:r>
              <a:rPr lang="de-AT" baseline="0" dirty="0" err="1" smtClean="0"/>
              <a:t>the</a:t>
            </a:r>
            <a:r>
              <a:rPr lang="de-AT" baseline="0" dirty="0" smtClean="0"/>
              <a:t> CM </a:t>
            </a:r>
            <a:r>
              <a:rPr lang="de-AT" baseline="0" dirty="0" err="1" smtClean="0"/>
              <a:t>the</a:t>
            </a:r>
            <a:r>
              <a:rPr lang="de-AT" baseline="0" dirty="0" smtClean="0"/>
              <a:t> </a:t>
            </a:r>
            <a:r>
              <a:rPr lang="de-AT" baseline="0" dirty="0" err="1" smtClean="0"/>
              <a:t>number</a:t>
            </a:r>
            <a:r>
              <a:rPr lang="de-AT" baseline="0" dirty="0" smtClean="0"/>
              <a:t> </a:t>
            </a:r>
            <a:r>
              <a:rPr lang="de-AT" baseline="0" dirty="0" err="1" smtClean="0"/>
              <a:t>of</a:t>
            </a:r>
            <a:r>
              <a:rPr lang="de-AT" baseline="0" dirty="0" smtClean="0"/>
              <a:t> </a:t>
            </a:r>
            <a:r>
              <a:rPr lang="de-AT" baseline="0" dirty="0" err="1" smtClean="0"/>
              <a:t>bytes</a:t>
            </a:r>
            <a:r>
              <a:rPr lang="de-AT" baseline="0" dirty="0" smtClean="0"/>
              <a:t> </a:t>
            </a:r>
            <a:r>
              <a:rPr lang="de-AT" baseline="0" dirty="0" err="1" smtClean="0"/>
              <a:t>the</a:t>
            </a:r>
            <a:r>
              <a:rPr lang="de-AT" baseline="0" dirty="0" smtClean="0"/>
              <a:t> </a:t>
            </a:r>
            <a:r>
              <a:rPr lang="de-AT" baseline="0" dirty="0" err="1" smtClean="0"/>
              <a:t>values</a:t>
            </a:r>
            <a:r>
              <a:rPr lang="de-AT" baseline="0" dirty="0" smtClean="0"/>
              <a:t> </a:t>
            </a:r>
            <a:r>
              <a:rPr lang="de-AT" baseline="0" dirty="0" err="1" smtClean="0"/>
              <a:t>is</a:t>
            </a:r>
            <a:r>
              <a:rPr lang="de-AT" baseline="0" dirty="0" smtClean="0"/>
              <a:t> </a:t>
            </a:r>
            <a:r>
              <a:rPr lang="de-AT" baseline="0" dirty="0" err="1" smtClean="0"/>
              <a:t>composed</a:t>
            </a:r>
            <a:r>
              <a:rPr lang="de-AT" baseline="0" dirty="0" smtClean="0"/>
              <a:t> </a:t>
            </a:r>
            <a:r>
              <a:rPr lang="de-AT" baseline="0" dirty="0" err="1" smtClean="0"/>
              <a:t>of</a:t>
            </a:r>
            <a:r>
              <a:rPr lang="de-AT" baseline="0" dirty="0" smtClean="0"/>
              <a:t>. The CM </a:t>
            </a:r>
            <a:r>
              <a:rPr lang="de-AT" baseline="0" dirty="0" err="1" smtClean="0"/>
              <a:t>reads</a:t>
            </a:r>
            <a:r>
              <a:rPr lang="de-AT" baseline="0" dirty="0" smtClean="0"/>
              <a:t> </a:t>
            </a:r>
            <a:r>
              <a:rPr lang="de-AT" baseline="0" dirty="0" err="1" smtClean="0"/>
              <a:t>that</a:t>
            </a:r>
            <a:r>
              <a:rPr lang="de-AT" baseline="0" dirty="0" smtClean="0"/>
              <a:t> </a:t>
            </a:r>
            <a:r>
              <a:rPr lang="de-AT" baseline="0" dirty="0" err="1" smtClean="0"/>
              <a:t>many</a:t>
            </a:r>
            <a:r>
              <a:rPr lang="de-AT" baseline="0" dirty="0" smtClean="0"/>
              <a:t> </a:t>
            </a:r>
            <a:r>
              <a:rPr lang="de-AT" baseline="0" dirty="0" err="1" smtClean="0"/>
              <a:t>bytes</a:t>
            </a:r>
            <a:r>
              <a:rPr lang="de-AT" baseline="0" dirty="0" smtClean="0"/>
              <a:t> </a:t>
            </a:r>
            <a:r>
              <a:rPr lang="de-AT" baseline="0" dirty="0" err="1" smtClean="0"/>
              <a:t>to</a:t>
            </a:r>
            <a:r>
              <a:rPr lang="de-AT" baseline="0" dirty="0" smtClean="0"/>
              <a:t> </a:t>
            </a:r>
            <a:r>
              <a:rPr lang="de-AT" baseline="0" dirty="0" err="1" smtClean="0"/>
              <a:t>obtain</a:t>
            </a:r>
            <a:r>
              <a:rPr lang="de-AT" baseline="0" dirty="0" smtClean="0"/>
              <a:t> </a:t>
            </a:r>
            <a:r>
              <a:rPr lang="de-AT" baseline="0" dirty="0" err="1" smtClean="0"/>
              <a:t>the</a:t>
            </a:r>
            <a:r>
              <a:rPr lang="de-AT" baseline="0" dirty="0" smtClean="0"/>
              <a:t> </a:t>
            </a:r>
            <a:r>
              <a:rPr lang="de-AT" baseline="0" dirty="0" err="1" smtClean="0"/>
              <a:t>value</a:t>
            </a:r>
            <a:r>
              <a:rPr lang="de-AT" baseline="0" dirty="0" smtClean="0"/>
              <a:t>. The </a:t>
            </a:r>
            <a:r>
              <a:rPr lang="de-AT" baseline="0" dirty="0" err="1" smtClean="0"/>
              <a:t>byte</a:t>
            </a:r>
            <a:r>
              <a:rPr lang="de-AT" baseline="0" dirty="0" smtClean="0"/>
              <a:t> after </a:t>
            </a:r>
            <a:r>
              <a:rPr lang="de-AT" baseline="0" dirty="0" err="1" smtClean="0"/>
              <a:t>the</a:t>
            </a:r>
            <a:r>
              <a:rPr lang="de-AT" baseline="0" dirty="0" smtClean="0"/>
              <a:t> </a:t>
            </a:r>
            <a:r>
              <a:rPr lang="de-AT" baseline="0" dirty="0" err="1" smtClean="0"/>
              <a:t>values</a:t>
            </a:r>
            <a:r>
              <a:rPr lang="de-AT" baseline="0" dirty="0" smtClean="0"/>
              <a:t> </a:t>
            </a:r>
            <a:r>
              <a:rPr lang="de-AT" baseline="0" dirty="0" err="1" smtClean="0"/>
              <a:t>is</a:t>
            </a:r>
            <a:r>
              <a:rPr lang="de-AT" baseline="0" dirty="0" smtClean="0"/>
              <a:t> </a:t>
            </a:r>
            <a:r>
              <a:rPr lang="de-AT" baseline="0" dirty="0" err="1" smtClean="0"/>
              <a:t>the</a:t>
            </a:r>
            <a:r>
              <a:rPr lang="de-AT" baseline="0" dirty="0" smtClean="0"/>
              <a:t> type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next</a:t>
            </a:r>
            <a:r>
              <a:rPr lang="de-AT" baseline="0" dirty="0" smtClean="0"/>
              <a:t> </a:t>
            </a:r>
            <a:r>
              <a:rPr lang="de-AT" baseline="0" dirty="0" err="1" smtClean="0"/>
              <a:t>parameter</a:t>
            </a:r>
            <a:r>
              <a:rPr lang="de-AT" baseline="0" dirty="0" smtClean="0"/>
              <a:t> </a:t>
            </a:r>
            <a:r>
              <a:rPr lang="de-AT" baseline="0" dirty="0" err="1" smtClean="0"/>
              <a:t>and</a:t>
            </a:r>
            <a:r>
              <a:rPr lang="de-AT" baseline="0" dirty="0" smtClean="0"/>
              <a:t> so </a:t>
            </a:r>
            <a:r>
              <a:rPr lang="de-AT" baseline="0" dirty="0" err="1" smtClean="0"/>
              <a:t>one</a:t>
            </a:r>
            <a:r>
              <a:rPr lang="de-AT" baseline="0" dirty="0" smtClean="0"/>
              <a:t>. </a:t>
            </a:r>
          </a:p>
          <a:p>
            <a:r>
              <a:rPr lang="de-AT" baseline="0" dirty="0" err="1" smtClean="0"/>
              <a:t>Some</a:t>
            </a:r>
            <a:r>
              <a:rPr lang="de-AT" baseline="0" dirty="0" smtClean="0"/>
              <a:t> </a:t>
            </a:r>
            <a:r>
              <a:rPr lang="de-AT" baseline="0" dirty="0" err="1" smtClean="0"/>
              <a:t>parameters</a:t>
            </a:r>
            <a:r>
              <a:rPr lang="de-AT" baseline="0" dirty="0" smtClean="0"/>
              <a:t> </a:t>
            </a:r>
            <a:r>
              <a:rPr lang="de-AT" baseline="0" dirty="0" err="1" smtClean="0"/>
              <a:t>are</a:t>
            </a:r>
            <a:r>
              <a:rPr lang="de-AT" baseline="0" dirty="0" smtClean="0"/>
              <a:t> </a:t>
            </a:r>
            <a:r>
              <a:rPr lang="de-AT" baseline="0" dirty="0" err="1" smtClean="0"/>
              <a:t>composed</a:t>
            </a:r>
            <a:r>
              <a:rPr lang="de-AT" baseline="0" dirty="0" smtClean="0"/>
              <a:t> </a:t>
            </a:r>
            <a:r>
              <a:rPr lang="de-AT" baseline="0" dirty="0" err="1" smtClean="0"/>
              <a:t>of</a:t>
            </a:r>
            <a:r>
              <a:rPr lang="de-AT" baseline="0" dirty="0" smtClean="0"/>
              <a:t> sub-</a:t>
            </a:r>
            <a:r>
              <a:rPr lang="de-AT" baseline="0" dirty="0" err="1" smtClean="0"/>
              <a:t>tlvs</a:t>
            </a:r>
            <a:r>
              <a:rPr lang="de-AT" baseline="0" dirty="0" smtClean="0"/>
              <a:t>. This </a:t>
            </a:r>
            <a:r>
              <a:rPr lang="de-AT" baseline="0" dirty="0" err="1" smtClean="0"/>
              <a:t>simply</a:t>
            </a:r>
            <a:r>
              <a:rPr lang="de-AT" baseline="0" dirty="0" smtClean="0"/>
              <a:t> </a:t>
            </a:r>
            <a:r>
              <a:rPr lang="de-AT" baseline="0" dirty="0" err="1" smtClean="0"/>
              <a:t>means</a:t>
            </a:r>
            <a:r>
              <a:rPr lang="de-AT" baseline="0" dirty="0" smtClean="0"/>
              <a:t> </a:t>
            </a:r>
            <a:r>
              <a:rPr lang="de-AT" baseline="0" dirty="0" err="1" smtClean="0"/>
              <a:t>that</a:t>
            </a:r>
            <a:r>
              <a:rPr lang="de-AT" baseline="0" dirty="0" smtClean="0"/>
              <a:t> </a:t>
            </a:r>
            <a:r>
              <a:rPr lang="de-AT" baseline="0" dirty="0" err="1" smtClean="0"/>
              <a:t>their</a:t>
            </a:r>
            <a:r>
              <a:rPr lang="de-AT" baseline="0" dirty="0" smtClean="0"/>
              <a:t> </a:t>
            </a:r>
            <a:r>
              <a:rPr lang="de-AT" baseline="0" dirty="0" err="1" smtClean="0"/>
              <a:t>value</a:t>
            </a:r>
            <a:r>
              <a:rPr lang="de-AT" baseline="0" dirty="0" smtClean="0"/>
              <a:t> </a:t>
            </a:r>
            <a:r>
              <a:rPr lang="de-AT" baseline="0" dirty="0" err="1" smtClean="0"/>
              <a:t>field</a:t>
            </a:r>
            <a:r>
              <a:rPr lang="de-AT" baseline="0" dirty="0" smtClean="0"/>
              <a:t> </a:t>
            </a:r>
            <a:r>
              <a:rPr lang="de-AT" baseline="0" dirty="0" err="1" smtClean="0"/>
              <a:t>is</a:t>
            </a:r>
            <a:r>
              <a:rPr lang="de-AT" baseline="0" dirty="0" smtClean="0"/>
              <a:t> </a:t>
            </a:r>
            <a:r>
              <a:rPr lang="de-AT" baseline="0" dirty="0" err="1" smtClean="0"/>
              <a:t>another</a:t>
            </a:r>
            <a:r>
              <a:rPr lang="de-AT" baseline="0" dirty="0" smtClean="0"/>
              <a:t> </a:t>
            </a:r>
            <a:r>
              <a:rPr lang="de-AT" baseline="0" dirty="0" err="1" smtClean="0"/>
              <a:t>sequence</a:t>
            </a:r>
            <a:r>
              <a:rPr lang="de-AT" baseline="0" dirty="0" smtClean="0"/>
              <a:t> </a:t>
            </a:r>
            <a:r>
              <a:rPr lang="de-AT" baseline="0" dirty="0" err="1" smtClean="0"/>
              <a:t>of</a:t>
            </a:r>
            <a:r>
              <a:rPr lang="de-AT" baseline="0" dirty="0" smtClean="0"/>
              <a:t> TLV</a:t>
            </a:r>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46</a:t>
            </a:fld>
            <a:endParaRPr lang="de-DE"/>
          </a:p>
        </p:txBody>
      </p:sp>
    </p:spTree>
    <p:extLst>
      <p:ext uri="{BB962C8B-B14F-4D97-AF65-F5344CB8AC3E}">
        <p14:creationId xmlns:p14="http://schemas.microsoft.com/office/powerpoint/2010/main" val="184920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60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E794FA2-31CA-4DDC-9B6E-B76740687819}" type="slidenum">
              <a:rPr lang="de-DE" altLang="de-DE"/>
              <a:pPr/>
              <a:t>2</a:t>
            </a:fld>
            <a:endParaRPr lang="de-DE" altLang="de-DE"/>
          </a:p>
        </p:txBody>
      </p:sp>
    </p:spTree>
    <p:extLst>
      <p:ext uri="{BB962C8B-B14F-4D97-AF65-F5344CB8AC3E}">
        <p14:creationId xmlns:p14="http://schemas.microsoft.com/office/powerpoint/2010/main" val="3077455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err="1" smtClean="0">
                <a:solidFill>
                  <a:schemeClr val="tx1"/>
                </a:solidFill>
                <a:effectLst/>
                <a:latin typeface="+mn-lt"/>
                <a:ea typeface="+mn-ea"/>
                <a:cs typeface="+mn-cs"/>
              </a:rPr>
              <a:t>Mibs</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can</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be</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put</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into</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the</a:t>
            </a:r>
            <a:r>
              <a:rPr lang="de-DE" sz="1200" b="0" i="0" kern="1200" dirty="0" smtClean="0">
                <a:solidFill>
                  <a:schemeClr val="tx1"/>
                </a:solidFill>
                <a:effectLst/>
                <a:latin typeface="+mn-lt"/>
                <a:ea typeface="+mn-ea"/>
                <a:cs typeface="+mn-cs"/>
              </a:rPr>
              <a:t> CM </a:t>
            </a:r>
            <a:r>
              <a:rPr lang="de-DE" sz="1200" b="0" i="0" kern="1200" dirty="0" err="1" smtClean="0">
                <a:solidFill>
                  <a:schemeClr val="tx1"/>
                </a:solidFill>
                <a:effectLst/>
                <a:latin typeface="+mn-lt"/>
                <a:ea typeface="+mn-ea"/>
                <a:cs typeface="+mn-cs"/>
              </a:rPr>
              <a:t>cfg</a:t>
            </a:r>
            <a:r>
              <a:rPr lang="de-DE" sz="1200" b="0" i="0" kern="1200" baseline="0" dirty="0" smtClean="0">
                <a:solidFill>
                  <a:schemeClr val="tx1"/>
                </a:solidFill>
                <a:effectLst/>
                <a:latin typeface="+mn-lt"/>
                <a:ea typeface="+mn-ea"/>
                <a:cs typeface="+mn-cs"/>
              </a:rPr>
              <a:t> File</a:t>
            </a:r>
          </a:p>
          <a:p>
            <a:r>
              <a:rPr lang="de-DE" sz="1200" b="0" i="0" kern="1200" baseline="0" dirty="0" smtClean="0">
                <a:solidFill>
                  <a:schemeClr val="tx1"/>
                </a:solidFill>
                <a:effectLst/>
                <a:latin typeface="+mn-lt"/>
                <a:ea typeface="+mn-ea"/>
                <a:cs typeface="+mn-cs"/>
              </a:rPr>
              <a:t>Community </a:t>
            </a:r>
            <a:r>
              <a:rPr lang="de-DE" sz="1200" b="0" i="0" kern="1200" baseline="0" dirty="0" err="1" smtClean="0">
                <a:solidFill>
                  <a:schemeClr val="tx1"/>
                </a:solidFill>
                <a:effectLst/>
                <a:latin typeface="+mn-lt"/>
                <a:ea typeface="+mn-ea"/>
                <a:cs typeface="+mn-cs"/>
              </a:rPr>
              <a:t>string</a:t>
            </a:r>
            <a:r>
              <a:rPr lang="de-DE" sz="1200" b="0" i="0" kern="1200" baseline="0" dirty="0" smtClean="0">
                <a:solidFill>
                  <a:schemeClr val="tx1"/>
                </a:solidFill>
                <a:effectLst/>
                <a:latin typeface="+mn-lt"/>
                <a:ea typeface="+mn-ea"/>
                <a:cs typeface="+mn-cs"/>
              </a:rPr>
              <a:t> </a:t>
            </a:r>
          </a:p>
          <a:p>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Simple Network Management Protocol</a:t>
            </a:r>
          </a:p>
          <a:p>
            <a:r>
              <a:rPr lang="de-DE" sz="1200" b="0" i="0" kern="1200" dirty="0" smtClean="0">
                <a:solidFill>
                  <a:schemeClr val="tx1"/>
                </a:solidFill>
                <a:effectLst/>
                <a:latin typeface="+mn-lt"/>
                <a:ea typeface="+mn-ea"/>
                <a:cs typeface="+mn-cs"/>
              </a:rPr>
              <a:t>(Weitergeleitet von </a:t>
            </a:r>
            <a:r>
              <a:rPr lang="de-DE" sz="1200" b="0" i="0" u="none" strike="noStrike" kern="1200" dirty="0" smtClean="0">
                <a:solidFill>
                  <a:schemeClr val="tx1"/>
                </a:solidFill>
                <a:effectLst/>
                <a:latin typeface="+mn-lt"/>
                <a:ea typeface="+mn-ea"/>
                <a:cs typeface="+mn-cs"/>
                <a:hlinkClick r:id="rId3" tooltip="SNMP"/>
              </a:rPr>
              <a:t>SNMP</a:t>
            </a:r>
            <a:r>
              <a:rPr lang="de-DE" sz="1200" b="0" i="0" kern="1200" dirty="0" smtClean="0">
                <a:solidFill>
                  <a:schemeClr val="tx1"/>
                </a:solidFill>
                <a:effectLst/>
                <a:latin typeface="+mn-lt"/>
                <a:ea typeface="+mn-ea"/>
                <a:cs typeface="+mn-cs"/>
              </a:rPr>
              <a:t>)</a:t>
            </a:r>
          </a:p>
          <a:p>
            <a:pPr rtl="0"/>
            <a:r>
              <a:rPr lang="de-DE" sz="1200" b="0" i="0" kern="1200" dirty="0" smtClean="0">
                <a:solidFill>
                  <a:schemeClr val="tx1"/>
                </a:solidFill>
                <a:effectLst/>
                <a:latin typeface="+mn-lt"/>
                <a:ea typeface="+mn-ea"/>
                <a:cs typeface="+mn-cs"/>
              </a:rPr>
              <a:t>SNMP (Simple Network Management Protocol)</a:t>
            </a:r>
            <a:r>
              <a:rPr lang="de-DE" sz="1200" b="1" i="0" kern="1200" dirty="0" smtClean="0">
                <a:solidFill>
                  <a:schemeClr val="tx1"/>
                </a:solidFill>
                <a:effectLst/>
                <a:latin typeface="+mn-lt"/>
                <a:ea typeface="+mn-ea"/>
                <a:cs typeface="+mn-cs"/>
              </a:rPr>
              <a:t>Familie:</a:t>
            </a:r>
            <a:r>
              <a:rPr lang="de-DE" sz="1200" b="0" i="0" u="none" strike="noStrike" kern="1200" dirty="0" smtClean="0">
                <a:solidFill>
                  <a:schemeClr val="tx1"/>
                </a:solidFill>
                <a:effectLst/>
                <a:latin typeface="+mn-lt"/>
                <a:ea typeface="+mn-ea"/>
                <a:cs typeface="+mn-cs"/>
                <a:hlinkClick r:id="rId4" tooltip="Internetprotokollfamilie"/>
              </a:rPr>
              <a:t>Internetprotokollfamilie</a:t>
            </a:r>
            <a:r>
              <a:rPr lang="de-DE" sz="1200" b="1" i="0" kern="1200" dirty="0" smtClean="0">
                <a:solidFill>
                  <a:schemeClr val="tx1"/>
                </a:solidFill>
                <a:effectLst/>
                <a:latin typeface="+mn-lt"/>
                <a:ea typeface="+mn-ea"/>
                <a:cs typeface="+mn-cs"/>
              </a:rPr>
              <a:t>Einsatzgebiet:</a:t>
            </a:r>
            <a:r>
              <a:rPr lang="de-DE" sz="1200" b="0" i="0" u="none" strike="noStrike" kern="1200" dirty="0" smtClean="0">
                <a:solidFill>
                  <a:schemeClr val="tx1"/>
                </a:solidFill>
                <a:effectLst/>
                <a:latin typeface="+mn-lt"/>
                <a:ea typeface="+mn-ea"/>
                <a:cs typeface="+mn-cs"/>
                <a:hlinkClick r:id="rId5" tooltip="Netzwerkmanagement"/>
              </a:rPr>
              <a:t>Netzwerkverwaltung</a:t>
            </a:r>
            <a:r>
              <a:rPr lang="de-DE" sz="1200" b="1" i="0" kern="1200" dirty="0" smtClean="0">
                <a:solidFill>
                  <a:schemeClr val="tx1"/>
                </a:solidFill>
                <a:effectLst/>
                <a:latin typeface="+mn-lt"/>
                <a:ea typeface="+mn-ea"/>
                <a:cs typeface="+mn-cs"/>
              </a:rPr>
              <a:t>Neueste Version:</a:t>
            </a:r>
            <a:r>
              <a:rPr lang="de-DE" sz="1200" b="0" i="0" u="none" strike="noStrike" kern="1200" dirty="0" smtClean="0">
                <a:solidFill>
                  <a:schemeClr val="tx1"/>
                </a:solidFill>
                <a:effectLst/>
                <a:latin typeface="+mn-lt"/>
                <a:ea typeface="+mn-ea"/>
                <a:cs typeface="+mn-cs"/>
                <a:hlinkClick r:id="rId6"/>
              </a:rPr>
              <a:t>SNMPv3</a:t>
            </a:r>
            <a:r>
              <a:rPr lang="de-DE" sz="1200" b="1" i="0" kern="1200" dirty="0" smtClean="0">
                <a:solidFill>
                  <a:schemeClr val="tx1"/>
                </a:solidFill>
                <a:effectLst/>
                <a:latin typeface="+mn-lt"/>
                <a:ea typeface="+mn-ea"/>
                <a:cs typeface="+mn-cs"/>
              </a:rPr>
              <a:t>Ports:</a:t>
            </a:r>
            <a:r>
              <a:rPr lang="de-DE" sz="1200" b="0" i="0" kern="1200" dirty="0" smtClean="0">
                <a:solidFill>
                  <a:schemeClr val="tx1"/>
                </a:solidFill>
                <a:effectLst/>
                <a:latin typeface="+mn-lt"/>
                <a:ea typeface="+mn-ea"/>
                <a:cs typeface="+mn-cs"/>
              </a:rPr>
              <a:t>161/UDP</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162/UDP (Trap)SNMP im </a:t>
            </a:r>
            <a:r>
              <a:rPr lang="de-DE" sz="1200" b="0" i="0" u="none" strike="noStrike" kern="1200" dirty="0" smtClean="0">
                <a:solidFill>
                  <a:schemeClr val="tx1"/>
                </a:solidFill>
                <a:effectLst/>
                <a:latin typeface="+mn-lt"/>
                <a:ea typeface="+mn-ea"/>
                <a:cs typeface="+mn-cs"/>
                <a:hlinkClick r:id="rId7" tooltip="TCP/IP-Referenzmodell"/>
              </a:rPr>
              <a:t>TCP/</a:t>
            </a:r>
            <a:r>
              <a:rPr lang="de-DE" sz="1200" b="0" i="0" u="none" strike="noStrike" kern="1200" dirty="0" err="1" smtClean="0">
                <a:solidFill>
                  <a:schemeClr val="tx1"/>
                </a:solidFill>
                <a:effectLst/>
                <a:latin typeface="+mn-lt"/>
                <a:ea typeface="+mn-ea"/>
                <a:cs typeface="+mn-cs"/>
                <a:hlinkClick r:id="rId7" tooltip="TCP/IP-Referenzmodell"/>
              </a:rPr>
              <a:t>IP-Protokollstapel</a:t>
            </a:r>
            <a:r>
              <a:rPr lang="de-DE" sz="1200" b="0" i="0" kern="1200" dirty="0" err="1" smtClean="0">
                <a:solidFill>
                  <a:schemeClr val="tx1"/>
                </a:solidFill>
                <a:effectLst/>
                <a:latin typeface="+mn-lt"/>
                <a:ea typeface="+mn-ea"/>
                <a:cs typeface="+mn-cs"/>
              </a:rPr>
              <a:t>:</a:t>
            </a:r>
            <a:r>
              <a:rPr lang="de-DE" sz="1200" b="1" i="0" kern="1200" dirty="0" err="1" smtClean="0">
                <a:solidFill>
                  <a:schemeClr val="tx1"/>
                </a:solidFill>
                <a:effectLst/>
                <a:latin typeface="+mn-lt"/>
                <a:ea typeface="+mn-ea"/>
                <a:cs typeface="+mn-cs"/>
              </a:rPr>
              <a:t>AnwendungSNMP</a:t>
            </a:r>
            <a:r>
              <a:rPr lang="de-DE" sz="1200" b="0" i="0" kern="1200" dirty="0" err="1" smtClean="0">
                <a:solidFill>
                  <a:schemeClr val="tx1"/>
                </a:solidFill>
                <a:effectLst/>
                <a:latin typeface="+mn-lt"/>
                <a:ea typeface="+mn-ea"/>
                <a:cs typeface="+mn-cs"/>
              </a:rPr>
              <a:t>Transport</a:t>
            </a:r>
            <a:r>
              <a:rPr lang="de-DE" sz="1200" b="0" i="0" u="none" strike="noStrike" kern="1200" dirty="0" err="1" smtClean="0">
                <a:solidFill>
                  <a:schemeClr val="tx1"/>
                </a:solidFill>
                <a:effectLst/>
                <a:latin typeface="+mn-lt"/>
                <a:ea typeface="+mn-ea"/>
                <a:cs typeface="+mn-cs"/>
                <a:hlinkClick r:id="rId8" tooltip="User Datagram Protocol"/>
              </a:rPr>
              <a:t>UDP</a:t>
            </a:r>
            <a:r>
              <a:rPr lang="de-DE" sz="1200" b="0" i="0" kern="1200" dirty="0" err="1" smtClean="0">
                <a:solidFill>
                  <a:schemeClr val="tx1"/>
                </a:solidFill>
                <a:effectLst/>
                <a:latin typeface="+mn-lt"/>
                <a:ea typeface="+mn-ea"/>
                <a:cs typeface="+mn-cs"/>
              </a:rPr>
              <a:t>Internet</a:t>
            </a:r>
            <a:r>
              <a:rPr lang="de-DE" sz="1200" b="0" i="0" u="none" strike="noStrike" kern="1200" dirty="0" err="1" smtClean="0">
                <a:solidFill>
                  <a:schemeClr val="tx1"/>
                </a:solidFill>
                <a:effectLst/>
                <a:latin typeface="+mn-lt"/>
                <a:ea typeface="+mn-ea"/>
                <a:cs typeface="+mn-cs"/>
                <a:hlinkClick r:id="rId9" tooltip="Internet Protocol"/>
              </a:rPr>
              <a:t>IP</a:t>
            </a:r>
            <a:r>
              <a:rPr lang="de-DE" sz="1200" b="0" i="0" kern="1200" dirty="0" smtClean="0">
                <a:solidFill>
                  <a:schemeClr val="tx1"/>
                </a:solidFill>
                <a:effectLst/>
                <a:latin typeface="+mn-lt"/>
                <a:ea typeface="+mn-ea"/>
                <a:cs typeface="+mn-cs"/>
              </a:rPr>
              <a:t> (</a:t>
            </a:r>
            <a:r>
              <a:rPr lang="de-DE" sz="1200" b="0" i="0" u="none" strike="noStrike" kern="1200" dirty="0" smtClean="0">
                <a:solidFill>
                  <a:schemeClr val="tx1"/>
                </a:solidFill>
                <a:effectLst/>
                <a:latin typeface="+mn-lt"/>
                <a:ea typeface="+mn-ea"/>
                <a:cs typeface="+mn-cs"/>
                <a:hlinkClick r:id="rId10" tooltip="IPv4"/>
              </a:rPr>
              <a:t>IPv4</a:t>
            </a:r>
            <a:r>
              <a:rPr lang="de-DE" sz="1200" b="0" i="0" kern="1200" dirty="0" smtClean="0">
                <a:solidFill>
                  <a:schemeClr val="tx1"/>
                </a:solidFill>
                <a:effectLst/>
                <a:latin typeface="+mn-lt"/>
                <a:ea typeface="+mn-ea"/>
                <a:cs typeface="+mn-cs"/>
              </a:rPr>
              <a:t>, </a:t>
            </a:r>
            <a:r>
              <a:rPr lang="de-DE" sz="1200" b="0" i="0" u="none" strike="noStrike" kern="1200" dirty="0" smtClean="0">
                <a:solidFill>
                  <a:schemeClr val="tx1"/>
                </a:solidFill>
                <a:effectLst/>
                <a:latin typeface="+mn-lt"/>
                <a:ea typeface="+mn-ea"/>
                <a:cs typeface="+mn-cs"/>
                <a:hlinkClick r:id="rId11" tooltip="IPv6"/>
              </a:rPr>
              <a:t>IPv6</a:t>
            </a:r>
            <a:r>
              <a:rPr lang="de-DE" sz="1200" b="0" i="0" kern="1200" dirty="0" smtClean="0">
                <a:solidFill>
                  <a:schemeClr val="tx1"/>
                </a:solidFill>
                <a:effectLst/>
                <a:latin typeface="+mn-lt"/>
                <a:ea typeface="+mn-ea"/>
                <a:cs typeface="+mn-cs"/>
              </a:rPr>
              <a:t>)</a:t>
            </a:r>
            <a:r>
              <a:rPr lang="de-DE" sz="1200" b="0" i="0" kern="1200" dirty="0" err="1" smtClean="0">
                <a:solidFill>
                  <a:schemeClr val="tx1"/>
                </a:solidFill>
                <a:effectLst/>
                <a:latin typeface="+mn-lt"/>
                <a:ea typeface="+mn-ea"/>
                <a:cs typeface="+mn-cs"/>
              </a:rPr>
              <a:t>Netzzugang</a:t>
            </a:r>
            <a:r>
              <a:rPr lang="de-DE" sz="1200" b="0" i="0" u="none" strike="noStrike" kern="1200" dirty="0" err="1" smtClean="0">
                <a:solidFill>
                  <a:schemeClr val="tx1"/>
                </a:solidFill>
                <a:effectLst/>
                <a:latin typeface="+mn-lt"/>
                <a:ea typeface="+mn-ea"/>
                <a:cs typeface="+mn-cs"/>
                <a:hlinkClick r:id="rId12" tooltip="Ethernet"/>
              </a:rPr>
              <a:t>Ethernet</a:t>
            </a:r>
            <a:r>
              <a:rPr lang="de-DE" sz="1200" b="0" i="0" u="none" strike="noStrike" kern="1200" dirty="0" err="1" smtClean="0">
                <a:solidFill>
                  <a:schemeClr val="tx1"/>
                </a:solidFill>
                <a:effectLst/>
                <a:latin typeface="+mn-lt"/>
                <a:ea typeface="+mn-ea"/>
                <a:cs typeface="+mn-cs"/>
                <a:hlinkClick r:id="rId13" tooltip="Token Bus"/>
              </a:rPr>
              <a:t>Token</a:t>
            </a:r>
            <a:r>
              <a:rPr lang="de-DE" sz="1200" b="0" i="0" u="none" strike="noStrike" kern="1200" dirty="0" smtClean="0">
                <a:solidFill>
                  <a:schemeClr val="tx1"/>
                </a:solidFill>
                <a:effectLst/>
                <a:latin typeface="+mn-lt"/>
                <a:ea typeface="+mn-ea"/>
                <a:cs typeface="+mn-cs"/>
                <a:hlinkClick r:id="rId13" tooltip="Token Bus"/>
              </a:rPr>
              <a:t/>
            </a:r>
            <a:br>
              <a:rPr lang="de-DE" sz="1200" b="0" i="0" u="none" strike="noStrike" kern="1200" dirty="0" smtClean="0">
                <a:solidFill>
                  <a:schemeClr val="tx1"/>
                </a:solidFill>
                <a:effectLst/>
                <a:latin typeface="+mn-lt"/>
                <a:ea typeface="+mn-ea"/>
                <a:cs typeface="+mn-cs"/>
                <a:hlinkClick r:id="rId13" tooltip="Token Bus"/>
              </a:rPr>
            </a:br>
            <a:r>
              <a:rPr lang="de-DE" sz="1200" b="0" i="0" u="none" strike="noStrike" kern="1200" dirty="0" err="1" smtClean="0">
                <a:solidFill>
                  <a:schemeClr val="tx1"/>
                </a:solidFill>
                <a:effectLst/>
                <a:latin typeface="+mn-lt"/>
                <a:ea typeface="+mn-ea"/>
                <a:cs typeface="+mn-cs"/>
                <a:hlinkClick r:id="rId13" tooltip="Token Bus"/>
              </a:rPr>
              <a:t>Bus</a:t>
            </a:r>
            <a:r>
              <a:rPr lang="de-DE" sz="1200" b="0" i="0" u="none" strike="noStrike" kern="1200" dirty="0" err="1" smtClean="0">
                <a:solidFill>
                  <a:schemeClr val="tx1"/>
                </a:solidFill>
                <a:effectLst/>
                <a:latin typeface="+mn-lt"/>
                <a:ea typeface="+mn-ea"/>
                <a:cs typeface="+mn-cs"/>
                <a:hlinkClick r:id="rId14" tooltip="Token Ring"/>
              </a:rPr>
              <a:t>Token</a:t>
            </a:r>
            <a:r>
              <a:rPr lang="de-DE" sz="1200" b="0" i="0" u="none" strike="noStrike" kern="1200" dirty="0" smtClean="0">
                <a:solidFill>
                  <a:schemeClr val="tx1"/>
                </a:solidFill>
                <a:effectLst/>
                <a:latin typeface="+mn-lt"/>
                <a:ea typeface="+mn-ea"/>
                <a:cs typeface="+mn-cs"/>
                <a:hlinkClick r:id="rId14" tooltip="Token Ring"/>
              </a:rPr>
              <a:t/>
            </a:r>
            <a:br>
              <a:rPr lang="de-DE" sz="1200" b="0" i="0" u="none" strike="noStrike" kern="1200" dirty="0" smtClean="0">
                <a:solidFill>
                  <a:schemeClr val="tx1"/>
                </a:solidFill>
                <a:effectLst/>
                <a:latin typeface="+mn-lt"/>
                <a:ea typeface="+mn-ea"/>
                <a:cs typeface="+mn-cs"/>
                <a:hlinkClick r:id="rId14" tooltip="Token Ring"/>
              </a:rPr>
            </a:br>
            <a:r>
              <a:rPr lang="de-DE" sz="1200" b="0" i="0" u="none" strike="noStrike" kern="1200" dirty="0" err="1" smtClean="0">
                <a:solidFill>
                  <a:schemeClr val="tx1"/>
                </a:solidFill>
                <a:effectLst/>
                <a:latin typeface="+mn-lt"/>
                <a:ea typeface="+mn-ea"/>
                <a:cs typeface="+mn-cs"/>
                <a:hlinkClick r:id="rId14" tooltip="Token Ring"/>
              </a:rPr>
              <a:t>Ring</a:t>
            </a:r>
            <a:r>
              <a:rPr lang="de-DE" sz="1200" b="0" i="0" u="none" strike="noStrike" kern="1200" dirty="0" err="1" smtClean="0">
                <a:solidFill>
                  <a:schemeClr val="tx1"/>
                </a:solidFill>
                <a:effectLst/>
                <a:latin typeface="+mn-lt"/>
                <a:ea typeface="+mn-ea"/>
                <a:cs typeface="+mn-cs"/>
                <a:hlinkClick r:id="rId15" tooltip="Fiber Distributed Data Interface"/>
              </a:rPr>
              <a:t>FDDI</a:t>
            </a:r>
            <a:r>
              <a:rPr lang="de-DE" sz="1200" b="0" i="0" kern="1200" dirty="0" smtClean="0">
                <a:solidFill>
                  <a:schemeClr val="tx1"/>
                </a:solidFill>
                <a:effectLst/>
                <a:latin typeface="+mn-lt"/>
                <a:ea typeface="+mn-ea"/>
                <a:cs typeface="+mn-cs"/>
              </a:rPr>
              <a:t>…</a:t>
            </a:r>
            <a:r>
              <a:rPr lang="de-DE" sz="1200" b="1" i="0" kern="1200" dirty="0" err="1" smtClean="0">
                <a:solidFill>
                  <a:schemeClr val="tx1"/>
                </a:solidFill>
                <a:effectLst/>
                <a:latin typeface="+mn-lt"/>
                <a:ea typeface="+mn-ea"/>
                <a:cs typeface="+mn-cs"/>
              </a:rPr>
              <a:t>Standards:</a:t>
            </a:r>
            <a:r>
              <a:rPr lang="de-DE" sz="1200" b="0" i="0" u="none" strike="noStrike" kern="1200" dirty="0" err="1" smtClean="0">
                <a:solidFill>
                  <a:schemeClr val="tx1"/>
                </a:solidFill>
                <a:effectLst/>
                <a:latin typeface="+mn-lt"/>
                <a:ea typeface="+mn-ea"/>
                <a:cs typeface="+mn-cs"/>
                <a:hlinkClick r:id="rId16"/>
              </a:rPr>
              <a:t>RFC</a:t>
            </a:r>
            <a:r>
              <a:rPr lang="de-DE" sz="1200" b="0" i="0" u="none" strike="noStrike" kern="1200" dirty="0" smtClean="0">
                <a:solidFill>
                  <a:schemeClr val="tx1"/>
                </a:solidFill>
                <a:effectLst/>
                <a:latin typeface="+mn-lt"/>
                <a:ea typeface="+mn-ea"/>
                <a:cs typeface="+mn-cs"/>
                <a:hlinkClick r:id="rId16"/>
              </a:rPr>
              <a:t> 1157</a:t>
            </a:r>
            <a:r>
              <a:rPr lang="de-DE" sz="1200" b="0" i="0" kern="1200" dirty="0" smtClean="0">
                <a:solidFill>
                  <a:schemeClr val="tx1"/>
                </a:solidFill>
                <a:effectLst/>
                <a:latin typeface="+mn-lt"/>
                <a:ea typeface="+mn-ea"/>
                <a:cs typeface="+mn-cs"/>
              </a:rPr>
              <a:t> (SNMP, 1990)</a:t>
            </a:r>
            <a:br>
              <a:rPr lang="de-DE" sz="1200" b="0" i="0" kern="1200" dirty="0" smtClean="0">
                <a:solidFill>
                  <a:schemeClr val="tx1"/>
                </a:solidFill>
                <a:effectLst/>
                <a:latin typeface="+mn-lt"/>
                <a:ea typeface="+mn-ea"/>
                <a:cs typeface="+mn-cs"/>
              </a:rPr>
            </a:br>
            <a:r>
              <a:rPr lang="de-DE" sz="1200" b="0" i="0" u="none" strike="noStrike" kern="1200" dirty="0" smtClean="0">
                <a:solidFill>
                  <a:schemeClr val="tx1"/>
                </a:solidFill>
                <a:effectLst/>
                <a:latin typeface="+mn-lt"/>
                <a:ea typeface="+mn-ea"/>
                <a:cs typeface="+mn-cs"/>
                <a:hlinkClick r:id="rId17"/>
              </a:rPr>
              <a:t>RFC 3410</a:t>
            </a:r>
            <a:r>
              <a:rPr lang="de-DE" sz="1200" b="0" i="0" kern="1200" dirty="0" smtClean="0">
                <a:solidFill>
                  <a:schemeClr val="tx1"/>
                </a:solidFill>
                <a:effectLst/>
                <a:latin typeface="+mn-lt"/>
                <a:ea typeface="+mn-ea"/>
                <a:cs typeface="+mn-cs"/>
              </a:rPr>
              <a:t> </a:t>
            </a:r>
            <a:r>
              <a:rPr lang="de-DE" sz="1200" b="0" i="1" kern="1200" dirty="0" smtClean="0">
                <a:solidFill>
                  <a:schemeClr val="tx1"/>
                </a:solidFill>
                <a:effectLst/>
                <a:latin typeface="+mn-lt"/>
                <a:ea typeface="+mn-ea"/>
                <a:cs typeface="+mn-cs"/>
              </a:rPr>
              <a:t>ff</a:t>
            </a:r>
            <a:r>
              <a:rPr lang="de-DE" sz="1200" b="0" i="0" kern="1200" dirty="0" smtClean="0">
                <a:solidFill>
                  <a:schemeClr val="tx1"/>
                </a:solidFill>
                <a:effectLst/>
                <a:latin typeface="+mn-lt"/>
                <a:ea typeface="+mn-ea"/>
                <a:cs typeface="+mn-cs"/>
              </a:rPr>
              <a:t> (SNMPv3, 2002)</a:t>
            </a:r>
            <a:br>
              <a:rPr lang="de-DE" sz="1200" b="0" i="0" kern="1200" dirty="0" smtClean="0">
                <a:solidFill>
                  <a:schemeClr val="tx1"/>
                </a:solidFill>
                <a:effectLst/>
                <a:latin typeface="+mn-lt"/>
                <a:ea typeface="+mn-ea"/>
                <a:cs typeface="+mn-cs"/>
              </a:rPr>
            </a:br>
            <a:r>
              <a:rPr lang="de-DE" sz="1200" b="0" i="1" kern="1200" dirty="0" smtClean="0">
                <a:solidFill>
                  <a:schemeClr val="tx1"/>
                </a:solidFill>
                <a:effectLst/>
                <a:latin typeface="+mn-lt"/>
                <a:ea typeface="+mn-ea"/>
                <a:cs typeface="+mn-cs"/>
              </a:rPr>
              <a:t>(siehe Text)</a:t>
            </a:r>
            <a:endParaRPr lang="de-DE" sz="1200" b="0" i="0" kern="1200" dirty="0" smtClean="0">
              <a:solidFill>
                <a:schemeClr val="tx1"/>
              </a:solidFill>
              <a:effectLst/>
              <a:latin typeface="+mn-lt"/>
              <a:ea typeface="+mn-ea"/>
              <a:cs typeface="+mn-cs"/>
            </a:endParaRPr>
          </a:p>
          <a:p>
            <a:pPr rtl="0"/>
            <a:r>
              <a:rPr lang="de-DE" sz="1200" b="0" i="0" kern="1200" dirty="0" smtClean="0">
                <a:solidFill>
                  <a:schemeClr val="tx1"/>
                </a:solidFill>
                <a:effectLst/>
                <a:latin typeface="+mn-lt"/>
                <a:ea typeface="+mn-ea"/>
                <a:cs typeface="+mn-cs"/>
              </a:rPr>
              <a:t>Überwachung der Netzwerkkomponenten von der Managementkonsole aus</a:t>
            </a:r>
          </a:p>
          <a:p>
            <a:pPr rtl="0"/>
            <a:r>
              <a:rPr lang="de-DE" sz="1200" b="0" i="0" kern="1200" dirty="0" smtClean="0">
                <a:solidFill>
                  <a:schemeClr val="tx1"/>
                </a:solidFill>
                <a:effectLst/>
                <a:latin typeface="+mn-lt"/>
                <a:ea typeface="+mn-ea"/>
                <a:cs typeface="+mn-cs"/>
              </a:rPr>
              <a:t>Das </a:t>
            </a:r>
            <a:r>
              <a:rPr lang="de-DE" sz="1200" b="1" i="0" kern="1200" dirty="0" smtClean="0">
                <a:solidFill>
                  <a:schemeClr val="tx1"/>
                </a:solidFill>
                <a:effectLst/>
                <a:latin typeface="+mn-lt"/>
                <a:ea typeface="+mn-ea"/>
                <a:cs typeface="+mn-cs"/>
              </a:rPr>
              <a:t>Simple Network Management Protocol</a:t>
            </a:r>
            <a:r>
              <a:rPr lang="de-DE" sz="1200" b="0" i="0" kern="1200" dirty="0" smtClean="0">
                <a:solidFill>
                  <a:schemeClr val="tx1"/>
                </a:solidFill>
                <a:effectLst/>
                <a:latin typeface="+mn-lt"/>
                <a:ea typeface="+mn-ea"/>
                <a:cs typeface="+mn-cs"/>
              </a:rPr>
              <a:t> (</a:t>
            </a:r>
            <a:r>
              <a:rPr lang="de-DE" sz="1200" b="1" i="0" kern="1200" dirty="0" smtClean="0">
                <a:solidFill>
                  <a:schemeClr val="tx1"/>
                </a:solidFill>
                <a:effectLst/>
                <a:latin typeface="+mn-lt"/>
                <a:ea typeface="+mn-ea"/>
                <a:cs typeface="+mn-cs"/>
              </a:rPr>
              <a:t>SNMP</a:t>
            </a:r>
            <a:r>
              <a:rPr lang="de-DE" sz="1200" b="0" i="0" kern="1200" dirty="0" smtClean="0">
                <a:solidFill>
                  <a:schemeClr val="tx1"/>
                </a:solidFill>
                <a:effectLst/>
                <a:latin typeface="+mn-lt"/>
                <a:ea typeface="+mn-ea"/>
                <a:cs typeface="+mn-cs"/>
              </a:rPr>
              <a:t>; </a:t>
            </a:r>
            <a:r>
              <a:rPr lang="de-DE" sz="1200" b="0" i="0" u="none" strike="noStrike" kern="1200" dirty="0" smtClean="0">
                <a:solidFill>
                  <a:schemeClr val="tx1"/>
                </a:solidFill>
                <a:effectLst/>
                <a:latin typeface="+mn-lt"/>
                <a:ea typeface="+mn-ea"/>
                <a:cs typeface="+mn-cs"/>
                <a:hlinkClick r:id="rId18" tooltip="Deutsche Sprache"/>
              </a:rPr>
              <a:t>deutsch</a:t>
            </a:r>
            <a:r>
              <a:rPr lang="de-DE" sz="1200" b="0" i="0" kern="1200" dirty="0" smtClean="0">
                <a:solidFill>
                  <a:schemeClr val="tx1"/>
                </a:solidFill>
                <a:effectLst/>
                <a:latin typeface="+mn-lt"/>
                <a:ea typeface="+mn-ea"/>
                <a:cs typeface="+mn-cs"/>
              </a:rPr>
              <a:t> </a:t>
            </a:r>
            <a:r>
              <a:rPr lang="de-DE" sz="1200" b="0" i="1" kern="1200" dirty="0" smtClean="0">
                <a:solidFill>
                  <a:schemeClr val="tx1"/>
                </a:solidFill>
                <a:effectLst/>
                <a:latin typeface="+mn-lt"/>
                <a:ea typeface="+mn-ea"/>
                <a:cs typeface="+mn-cs"/>
              </a:rPr>
              <a:t>Einfaches Netzwerkverwaltungsprotokoll</a:t>
            </a:r>
            <a:r>
              <a:rPr lang="de-DE" sz="1200" b="0" i="0" kern="1200" dirty="0" smtClean="0">
                <a:solidFill>
                  <a:schemeClr val="tx1"/>
                </a:solidFill>
                <a:effectLst/>
                <a:latin typeface="+mn-lt"/>
                <a:ea typeface="+mn-ea"/>
                <a:cs typeface="+mn-cs"/>
              </a:rPr>
              <a:t>) ist ein </a:t>
            </a:r>
            <a:r>
              <a:rPr lang="de-DE" sz="1200" b="0" i="0" u="none" strike="noStrike" kern="1200" dirty="0" smtClean="0">
                <a:solidFill>
                  <a:schemeClr val="tx1"/>
                </a:solidFill>
                <a:effectLst/>
                <a:latin typeface="+mn-lt"/>
                <a:ea typeface="+mn-ea"/>
                <a:cs typeface="+mn-cs"/>
                <a:hlinkClick r:id="rId19" tooltip="Netzwerkprotokoll"/>
              </a:rPr>
              <a:t>Netzwerkprotokoll</a:t>
            </a:r>
            <a:r>
              <a:rPr lang="de-DE" sz="1200" b="0" i="0" kern="1200" dirty="0" smtClean="0">
                <a:solidFill>
                  <a:schemeClr val="tx1"/>
                </a:solidFill>
                <a:effectLst/>
                <a:latin typeface="+mn-lt"/>
                <a:ea typeface="+mn-ea"/>
                <a:cs typeface="+mn-cs"/>
              </a:rPr>
              <a:t>, das von der </a:t>
            </a:r>
            <a:r>
              <a:rPr lang="de-DE" sz="1200" b="0" i="0" u="none" strike="noStrike" kern="1200" dirty="0" smtClean="0">
                <a:solidFill>
                  <a:schemeClr val="tx1"/>
                </a:solidFill>
                <a:effectLst/>
                <a:latin typeface="+mn-lt"/>
                <a:ea typeface="+mn-ea"/>
                <a:cs typeface="+mn-cs"/>
                <a:hlinkClick r:id="rId20" tooltip="Internet Engineering Task Force"/>
              </a:rPr>
              <a:t>IETF</a:t>
            </a:r>
            <a:r>
              <a:rPr lang="de-DE" sz="1200" b="0" i="0" kern="1200" dirty="0" smtClean="0">
                <a:solidFill>
                  <a:schemeClr val="tx1"/>
                </a:solidFill>
                <a:effectLst/>
                <a:latin typeface="+mn-lt"/>
                <a:ea typeface="+mn-ea"/>
                <a:cs typeface="+mn-cs"/>
              </a:rPr>
              <a:t> entwickelt wurde, um </a:t>
            </a:r>
            <a:r>
              <a:rPr lang="de-DE" sz="1200" b="0" i="0" u="none" strike="noStrike" kern="1200" dirty="0" smtClean="0">
                <a:solidFill>
                  <a:schemeClr val="tx1"/>
                </a:solidFill>
                <a:effectLst/>
                <a:latin typeface="+mn-lt"/>
                <a:ea typeface="+mn-ea"/>
                <a:cs typeface="+mn-cs"/>
                <a:hlinkClick r:id="rId21" tooltip="Netzwerkelement"/>
              </a:rPr>
              <a:t>Netzwerkelemente</a:t>
            </a:r>
            <a:r>
              <a:rPr lang="de-DE" sz="1200" b="0" i="0" kern="1200" dirty="0" smtClean="0">
                <a:solidFill>
                  <a:schemeClr val="tx1"/>
                </a:solidFill>
                <a:effectLst/>
                <a:latin typeface="+mn-lt"/>
                <a:ea typeface="+mn-ea"/>
                <a:cs typeface="+mn-cs"/>
              </a:rPr>
              <a:t> (z. B. </a:t>
            </a:r>
            <a:r>
              <a:rPr lang="de-DE" sz="1200" b="0" i="0" u="none" strike="noStrike" kern="1200" dirty="0" smtClean="0">
                <a:solidFill>
                  <a:schemeClr val="tx1"/>
                </a:solidFill>
                <a:effectLst/>
                <a:latin typeface="+mn-lt"/>
                <a:ea typeface="+mn-ea"/>
                <a:cs typeface="+mn-cs"/>
                <a:hlinkClick r:id="rId22" tooltip="Router"/>
              </a:rPr>
              <a:t>Router</a:t>
            </a:r>
            <a:r>
              <a:rPr lang="de-DE" sz="1200" b="0" i="0" kern="1200" dirty="0" smtClean="0">
                <a:solidFill>
                  <a:schemeClr val="tx1"/>
                </a:solidFill>
                <a:effectLst/>
                <a:latin typeface="+mn-lt"/>
                <a:ea typeface="+mn-ea"/>
                <a:cs typeface="+mn-cs"/>
              </a:rPr>
              <a:t>, </a:t>
            </a:r>
            <a:r>
              <a:rPr lang="de-DE" sz="1200" b="0" i="0" u="none" strike="noStrike" kern="1200" dirty="0" smtClean="0">
                <a:solidFill>
                  <a:schemeClr val="tx1"/>
                </a:solidFill>
                <a:effectLst/>
                <a:latin typeface="+mn-lt"/>
                <a:ea typeface="+mn-ea"/>
                <a:cs typeface="+mn-cs"/>
                <a:hlinkClick r:id="rId23" tooltip="Host (Informationstechnik)"/>
              </a:rPr>
              <a:t>Server</a:t>
            </a:r>
            <a:r>
              <a:rPr lang="de-DE" sz="1200" b="0" i="0" kern="1200" dirty="0" smtClean="0">
                <a:solidFill>
                  <a:schemeClr val="tx1"/>
                </a:solidFill>
                <a:effectLst/>
                <a:latin typeface="+mn-lt"/>
                <a:ea typeface="+mn-ea"/>
                <a:cs typeface="+mn-cs"/>
              </a:rPr>
              <a:t>, </a:t>
            </a:r>
            <a:r>
              <a:rPr lang="de-DE" sz="1200" b="0" i="0" u="none" strike="noStrike" kern="1200" dirty="0" smtClean="0">
                <a:solidFill>
                  <a:schemeClr val="tx1"/>
                </a:solidFill>
                <a:effectLst/>
                <a:latin typeface="+mn-lt"/>
                <a:ea typeface="+mn-ea"/>
                <a:cs typeface="+mn-cs"/>
                <a:hlinkClick r:id="rId24" tooltip="Switch (Computertechnik)"/>
              </a:rPr>
              <a:t>Switches</a:t>
            </a:r>
            <a:r>
              <a:rPr lang="de-DE" sz="1200" b="0" i="0" kern="1200" dirty="0" smtClean="0">
                <a:solidFill>
                  <a:schemeClr val="tx1"/>
                </a:solidFill>
                <a:effectLst/>
                <a:latin typeface="+mn-lt"/>
                <a:ea typeface="+mn-ea"/>
                <a:cs typeface="+mn-cs"/>
              </a:rPr>
              <a:t>, Drucker, Computer usw.) von einer zentralen Station aus überwachen und steuern zu können. Das Protokoll regelt dabei die Kommunikation zwischen den überwachten Geräten und der Überwachungsstation. SNMP beschreibt den Aufbau der </a:t>
            </a:r>
            <a:r>
              <a:rPr lang="de-DE" sz="1200" b="0" i="0" u="none" strike="noStrike" kern="1200" dirty="0" smtClean="0">
                <a:solidFill>
                  <a:schemeClr val="tx1"/>
                </a:solidFill>
                <a:effectLst/>
                <a:latin typeface="+mn-lt"/>
                <a:ea typeface="+mn-ea"/>
                <a:cs typeface="+mn-cs"/>
                <a:hlinkClick r:id="rId25" tooltip="Datenpaket"/>
              </a:rPr>
              <a:t>Datenpakete</a:t>
            </a:r>
            <a:r>
              <a:rPr lang="de-DE" sz="1200" b="0" i="0" kern="1200" dirty="0" smtClean="0">
                <a:solidFill>
                  <a:schemeClr val="tx1"/>
                </a:solidFill>
                <a:effectLst/>
                <a:latin typeface="+mn-lt"/>
                <a:ea typeface="+mn-ea"/>
                <a:cs typeface="+mn-cs"/>
              </a:rPr>
              <a:t>, die gesendet werden können, und den Kommunikationsablauf. Es wurde dabei so ausgelegt, dass jedes netzwerkfähige Gerät mit in die Überwachung aufgenommen werden kann. Zu den Aufgaben des </a:t>
            </a:r>
            <a:r>
              <a:rPr lang="de-DE" sz="1200" b="0" i="0" u="none" strike="noStrike" kern="1200" dirty="0" smtClean="0">
                <a:solidFill>
                  <a:schemeClr val="tx1"/>
                </a:solidFill>
                <a:effectLst/>
                <a:latin typeface="+mn-lt"/>
                <a:ea typeface="+mn-ea"/>
                <a:cs typeface="+mn-cs"/>
                <a:hlinkClick r:id="rId5" tooltip="Netzwerkmanagement"/>
              </a:rPr>
              <a:t>Netzwerkmanagements</a:t>
            </a:r>
            <a:r>
              <a:rPr lang="de-DE" sz="1200" b="0" i="0" kern="1200" dirty="0" smtClean="0">
                <a:solidFill>
                  <a:schemeClr val="tx1"/>
                </a:solidFill>
                <a:effectLst/>
                <a:latin typeface="+mn-lt"/>
                <a:ea typeface="+mn-ea"/>
                <a:cs typeface="+mn-cs"/>
              </a:rPr>
              <a:t>, die mit SNMP möglich sind, zählen:</a:t>
            </a:r>
          </a:p>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47</a:t>
            </a:fld>
            <a:endParaRPr lang="de-DE"/>
          </a:p>
        </p:txBody>
      </p:sp>
    </p:spTree>
    <p:extLst>
      <p:ext uri="{BB962C8B-B14F-4D97-AF65-F5344CB8AC3E}">
        <p14:creationId xmlns:p14="http://schemas.microsoft.com/office/powerpoint/2010/main" val="290754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49</a:t>
            </a:fld>
            <a:endParaRPr lang="de-DE"/>
          </a:p>
        </p:txBody>
      </p:sp>
    </p:spTree>
    <p:extLst>
      <p:ext uri="{BB962C8B-B14F-4D97-AF65-F5344CB8AC3E}">
        <p14:creationId xmlns:p14="http://schemas.microsoft.com/office/powerpoint/2010/main" val="3295991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50</a:t>
            </a:fld>
            <a:endParaRPr lang="de-DE"/>
          </a:p>
        </p:txBody>
      </p:sp>
    </p:spTree>
    <p:extLst>
      <p:ext uri="{BB962C8B-B14F-4D97-AF65-F5344CB8AC3E}">
        <p14:creationId xmlns:p14="http://schemas.microsoft.com/office/powerpoint/2010/main" val="839312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51</a:t>
            </a:fld>
            <a:endParaRPr lang="de-DE"/>
          </a:p>
        </p:txBody>
      </p:sp>
    </p:spTree>
    <p:extLst>
      <p:ext uri="{BB962C8B-B14F-4D97-AF65-F5344CB8AC3E}">
        <p14:creationId xmlns:p14="http://schemas.microsoft.com/office/powerpoint/2010/main" val="830720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52</a:t>
            </a:fld>
            <a:endParaRPr lang="de-DE"/>
          </a:p>
        </p:txBody>
      </p:sp>
    </p:spTree>
    <p:extLst>
      <p:ext uri="{BB962C8B-B14F-4D97-AF65-F5344CB8AC3E}">
        <p14:creationId xmlns:p14="http://schemas.microsoft.com/office/powerpoint/2010/main" val="830720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altLang="de-DE" sz="1200" dirty="0" smtClean="0">
                <a:latin typeface="Prompt" charset="0"/>
              </a:rPr>
              <a:t>0-5 Different </a:t>
            </a:r>
            <a:r>
              <a:rPr lang="de-AT" altLang="de-DE" sz="1200" dirty="0" err="1" smtClean="0">
                <a:latin typeface="Prompt" charset="0"/>
              </a:rPr>
              <a:t>modes</a:t>
            </a:r>
            <a:r>
              <a:rPr lang="de-AT" altLang="de-DE" sz="1200" dirty="0" smtClean="0">
                <a:latin typeface="Prompt" charset="0"/>
              </a:rPr>
              <a:t> </a:t>
            </a:r>
            <a:r>
              <a:rPr lang="de-AT" altLang="de-DE" sz="1200" dirty="0" err="1" smtClean="0">
                <a:latin typeface="Prompt" charset="0"/>
              </a:rPr>
              <a:t>of</a:t>
            </a:r>
            <a:r>
              <a:rPr lang="de-AT" altLang="de-DE" sz="1200" dirty="0" smtClean="0">
                <a:latin typeface="Prompt" charset="0"/>
              </a:rPr>
              <a:t> </a:t>
            </a:r>
            <a:r>
              <a:rPr lang="de-AT" altLang="de-DE" sz="1200" dirty="0" err="1" smtClean="0">
                <a:latin typeface="Prompt" charset="0"/>
              </a:rPr>
              <a:t>move</a:t>
            </a:r>
            <a:r>
              <a:rPr lang="de-AT" altLang="de-DE" sz="1200" dirty="0" smtClean="0">
                <a:latin typeface="Prompt" charset="0"/>
              </a:rPr>
              <a:t> </a:t>
            </a:r>
            <a:r>
              <a:rPr lang="de-AT" altLang="de-DE" sz="1200" dirty="0" err="1" smtClean="0">
                <a:latin typeface="Prompt" charset="0"/>
              </a:rPr>
              <a:t>called</a:t>
            </a:r>
            <a:r>
              <a:rPr lang="de-AT" altLang="de-DE" sz="1200" dirty="0" smtClean="0">
                <a:latin typeface="Prompt" charset="0"/>
              </a:rPr>
              <a:t> </a:t>
            </a:r>
            <a:r>
              <a:rPr lang="de-AT" altLang="de-DE" sz="1200" dirty="0" err="1" smtClean="0">
                <a:latin typeface="Prompt" charset="0"/>
              </a:rPr>
              <a:t>initialization</a:t>
            </a:r>
            <a:r>
              <a:rPr lang="de-AT" altLang="de-DE" sz="1200" dirty="0" smtClean="0">
                <a:latin typeface="Prompt" charset="0"/>
              </a:rPr>
              <a:t> </a:t>
            </a:r>
            <a:r>
              <a:rPr lang="de-AT" altLang="de-DE" sz="1200" dirty="0" err="1" smtClean="0">
                <a:latin typeface="Prompt" charset="0"/>
              </a:rPr>
              <a:t>techniques</a:t>
            </a:r>
            <a:r>
              <a:rPr lang="de-AT" altLang="de-DE" sz="1200" dirty="0" smtClean="0">
                <a:latin typeface="Prompt" charset="0"/>
              </a:rPr>
              <a:t> </a:t>
            </a:r>
            <a:r>
              <a:rPr lang="de-AT" altLang="de-DE" sz="1200" dirty="0" err="1" smtClean="0">
                <a:latin typeface="Prompt" charset="0"/>
              </a:rPr>
              <a:t>exist</a:t>
            </a:r>
            <a:r>
              <a:rPr lang="de-AT" altLang="de-DE" sz="1200" dirty="0" smtClean="0">
                <a:latin typeface="Prompt" charset="0"/>
              </a:rPr>
              <a:t>.  ( </a:t>
            </a:r>
            <a:r>
              <a:rPr lang="de-AT" altLang="de-DE" sz="1200" dirty="0" err="1" smtClean="0">
                <a:latin typeface="Prompt" charset="0"/>
              </a:rPr>
              <a:t>longest</a:t>
            </a:r>
            <a:r>
              <a:rPr lang="de-AT" altLang="de-DE" sz="1200" dirty="0" smtClean="0">
                <a:latin typeface="Prompt" charset="0"/>
              </a:rPr>
              <a:t> </a:t>
            </a:r>
            <a:r>
              <a:rPr lang="de-AT" altLang="de-DE" sz="1200" dirty="0" err="1" smtClean="0">
                <a:latin typeface="Prompt" charset="0"/>
              </a:rPr>
              <a:t>interruption</a:t>
            </a:r>
            <a:r>
              <a:rPr lang="de-AT" altLang="de-DE" sz="1200" dirty="0" smtClean="0">
                <a:latin typeface="Prompt" charset="0"/>
              </a:rPr>
              <a:t> </a:t>
            </a:r>
            <a:r>
              <a:rPr lang="de-AT" altLang="de-DE" sz="1200" dirty="0" err="1" smtClean="0">
                <a:latin typeface="Prompt" charset="0"/>
              </a:rPr>
              <a:t>of</a:t>
            </a:r>
            <a:r>
              <a:rPr lang="de-AT" altLang="de-DE" sz="1200" dirty="0" smtClean="0">
                <a:latin typeface="Prompt" charset="0"/>
              </a:rPr>
              <a:t> </a:t>
            </a:r>
            <a:r>
              <a:rPr lang="de-AT" altLang="de-DE" sz="1200" dirty="0" err="1" smtClean="0">
                <a:latin typeface="Prompt" charset="0"/>
              </a:rPr>
              <a:t>service</a:t>
            </a:r>
            <a:r>
              <a:rPr lang="de-AT" altLang="de-DE" sz="1200" dirty="0" smtClean="0">
                <a:latin typeface="Prompt" charset="0"/>
              </a:rPr>
              <a:t> – </a:t>
            </a:r>
            <a:r>
              <a:rPr lang="de-AT" altLang="de-DE" sz="1200" dirty="0" err="1" smtClean="0">
                <a:latin typeface="Prompt" charset="0"/>
              </a:rPr>
              <a:t>re-initilization</a:t>
            </a:r>
            <a:r>
              <a:rPr lang="de-AT" altLang="de-DE" sz="1200" dirty="0" smtClean="0">
                <a:latin typeface="Prompt" charset="0"/>
              </a:rPr>
              <a:t> </a:t>
            </a:r>
            <a:r>
              <a:rPr lang="de-AT" altLang="de-DE" sz="1200" dirty="0" err="1" smtClean="0">
                <a:latin typeface="Prompt" charset="0"/>
              </a:rPr>
              <a:t>and</a:t>
            </a:r>
            <a:r>
              <a:rPr lang="de-AT" altLang="de-DE" sz="1200" dirty="0" smtClean="0">
                <a:latin typeface="Prompt" charset="0"/>
              </a:rPr>
              <a:t> ranging </a:t>
            </a:r>
            <a:r>
              <a:rPr lang="de-AT" altLang="de-DE" sz="1200" dirty="0" err="1" smtClean="0">
                <a:latin typeface="Prompt" charset="0"/>
              </a:rPr>
              <a:t>and</a:t>
            </a:r>
            <a:r>
              <a:rPr lang="de-AT" altLang="de-DE" sz="1200" dirty="0" smtClean="0">
                <a:latin typeface="Prompt" charset="0"/>
              </a:rPr>
              <a:t> </a:t>
            </a:r>
            <a:r>
              <a:rPr lang="de-AT" altLang="de-DE" sz="1200" dirty="0" err="1" smtClean="0">
                <a:latin typeface="Prompt" charset="0"/>
              </a:rPr>
              <a:t>without</a:t>
            </a:r>
            <a:r>
              <a:rPr lang="de-AT" altLang="de-DE" sz="1200" dirty="0" smtClean="0">
                <a:latin typeface="Prompt" charset="0"/>
              </a:rPr>
              <a:t> </a:t>
            </a:r>
            <a:r>
              <a:rPr lang="de-AT" altLang="de-DE" sz="1200" dirty="0" err="1" smtClean="0">
                <a:latin typeface="Prompt" charset="0"/>
              </a:rPr>
              <a:t>any</a:t>
            </a:r>
            <a:r>
              <a:rPr lang="de-AT" altLang="de-DE" sz="1200" dirty="0" smtClean="0">
                <a:latin typeface="Prompt" charset="0"/>
              </a:rPr>
              <a:t> </a:t>
            </a:r>
            <a:r>
              <a:rPr lang="de-AT" altLang="de-DE" sz="1200" dirty="0" err="1" smtClean="0">
                <a:latin typeface="Prompt" charset="0"/>
              </a:rPr>
              <a:t>QoS</a:t>
            </a:r>
            <a:r>
              <a:rPr lang="de-AT" altLang="de-DE" sz="1200" dirty="0" smtClean="0">
                <a:latin typeface="Prompt" charset="0"/>
              </a:rPr>
              <a:t> </a:t>
            </a:r>
            <a:r>
              <a:rPr lang="de-AT" altLang="de-DE" sz="1200" dirty="0" err="1" smtClean="0">
                <a:latin typeface="Prompt" charset="0"/>
              </a:rPr>
              <a:t>reservation</a:t>
            </a:r>
            <a:r>
              <a:rPr lang="de-AT" altLang="de-DE" sz="1200" dirty="0" smtClean="0">
                <a:latin typeface="Prompt" charset="0"/>
              </a:rPr>
              <a:t> on </a:t>
            </a:r>
            <a:r>
              <a:rPr lang="de-AT" altLang="de-DE" sz="1200" dirty="0" err="1" smtClean="0">
                <a:latin typeface="Prompt" charset="0"/>
              </a:rPr>
              <a:t>the</a:t>
            </a:r>
            <a:r>
              <a:rPr lang="de-AT" altLang="de-DE" sz="1200" dirty="0" smtClean="0">
                <a:latin typeface="Prompt" charset="0"/>
              </a:rPr>
              <a:t> </a:t>
            </a:r>
            <a:r>
              <a:rPr lang="de-AT" altLang="de-DE" sz="1200" dirty="0" err="1" smtClean="0">
                <a:latin typeface="Prompt" charset="0"/>
              </a:rPr>
              <a:t>new</a:t>
            </a:r>
            <a:r>
              <a:rPr lang="de-AT" altLang="de-DE" sz="1200" dirty="0" smtClean="0">
                <a:latin typeface="Prompt" charset="0"/>
              </a:rPr>
              <a:t> </a:t>
            </a:r>
            <a:r>
              <a:rPr lang="de-AT" altLang="de-DE" sz="1200" dirty="0" err="1" smtClean="0">
                <a:latin typeface="Prompt" charset="0"/>
              </a:rPr>
              <a:t>channel</a:t>
            </a:r>
            <a:r>
              <a:rPr lang="de-AT" altLang="de-DE" sz="1200" dirty="0" smtClean="0">
                <a:latin typeface="Prompt" charset="0"/>
              </a:rPr>
              <a:t> </a:t>
            </a:r>
            <a:r>
              <a:rPr lang="de-AT" altLang="de-DE" sz="1200" dirty="0" err="1" smtClean="0">
                <a:latin typeface="Prompt" charset="0"/>
              </a:rPr>
              <a:t>to</a:t>
            </a:r>
            <a:r>
              <a:rPr lang="de-AT" altLang="de-DE" sz="1200" dirty="0" smtClean="0">
                <a:latin typeface="Prompt" charset="0"/>
              </a:rPr>
              <a:t> </a:t>
            </a:r>
            <a:r>
              <a:rPr lang="de-AT" altLang="de-DE" sz="1200" dirty="0" err="1" smtClean="0">
                <a:latin typeface="Prompt" charset="0"/>
              </a:rPr>
              <a:t>the</a:t>
            </a:r>
            <a:r>
              <a:rPr lang="de-AT" altLang="de-DE" sz="1200" dirty="0" smtClean="0">
                <a:latin typeface="Prompt" charset="0"/>
              </a:rPr>
              <a:t> least </a:t>
            </a:r>
            <a:r>
              <a:rPr lang="de-AT" altLang="de-DE" sz="1200" dirty="0" err="1" smtClean="0">
                <a:latin typeface="Prompt" charset="0"/>
              </a:rPr>
              <a:t>interruption</a:t>
            </a:r>
            <a:r>
              <a:rPr lang="de-AT" altLang="de-DE" sz="1200" dirty="0" smtClean="0">
                <a:latin typeface="Prompt" charset="0"/>
              </a:rPr>
              <a:t> </a:t>
            </a:r>
            <a:r>
              <a:rPr lang="de-AT" altLang="de-DE" sz="1200" dirty="0" err="1" smtClean="0">
                <a:latin typeface="Prompt" charset="0"/>
              </a:rPr>
              <a:t>of</a:t>
            </a:r>
            <a:r>
              <a:rPr lang="de-AT" altLang="de-DE" sz="1200" dirty="0" smtClean="0">
                <a:latin typeface="Prompt" charset="0"/>
              </a:rPr>
              <a:t> </a:t>
            </a:r>
            <a:r>
              <a:rPr lang="de-AT" altLang="de-DE" sz="1200" dirty="0" err="1" smtClean="0">
                <a:latin typeface="Prompt" charset="0"/>
              </a:rPr>
              <a:t>service</a:t>
            </a:r>
            <a:r>
              <a:rPr lang="de-AT" altLang="de-DE" sz="1200" dirty="0" smtClean="0">
                <a:latin typeface="Prompt" charset="0"/>
              </a:rPr>
              <a:t> ( </a:t>
            </a:r>
            <a:r>
              <a:rPr lang="de-AT" altLang="de-DE" sz="1200" dirty="0" err="1" smtClean="0">
                <a:latin typeface="Prompt" charset="0"/>
              </a:rPr>
              <a:t>without</a:t>
            </a:r>
            <a:r>
              <a:rPr lang="de-AT" altLang="de-DE" sz="1200" dirty="0" smtClean="0">
                <a:latin typeface="Prompt" charset="0"/>
              </a:rPr>
              <a:t> </a:t>
            </a:r>
            <a:r>
              <a:rPr lang="de-AT" altLang="de-DE" sz="1200" dirty="0" err="1" smtClean="0">
                <a:latin typeface="Prompt" charset="0"/>
              </a:rPr>
              <a:t>re-initialization</a:t>
            </a:r>
            <a:r>
              <a:rPr lang="de-AT" altLang="de-DE" sz="1200" dirty="0" smtClean="0">
                <a:latin typeface="Prompt" charset="0"/>
              </a:rPr>
              <a:t> </a:t>
            </a:r>
            <a:r>
              <a:rPr lang="de-AT" altLang="de-DE" sz="1200" dirty="0" err="1" smtClean="0">
                <a:latin typeface="Prompt" charset="0"/>
              </a:rPr>
              <a:t>or</a:t>
            </a:r>
            <a:r>
              <a:rPr lang="de-AT" altLang="de-DE" sz="1200" dirty="0" smtClean="0">
                <a:latin typeface="Prompt" charset="0"/>
              </a:rPr>
              <a:t> ranging .</a:t>
            </a:r>
          </a:p>
          <a:p>
            <a:endParaRPr lang="de-AT" dirty="0" smtClean="0"/>
          </a:p>
          <a:p>
            <a:r>
              <a:rPr lang="de-AT" dirty="0" smtClean="0"/>
              <a:t>Load </a:t>
            </a:r>
            <a:r>
              <a:rPr lang="de-AT" dirty="0" err="1" smtClean="0"/>
              <a:t>balancing</a:t>
            </a:r>
            <a:r>
              <a:rPr lang="de-AT" dirty="0" smtClean="0"/>
              <a:t> </a:t>
            </a:r>
            <a:r>
              <a:rPr lang="de-AT" dirty="0" err="1" smtClean="0"/>
              <a:t>is</a:t>
            </a:r>
            <a:r>
              <a:rPr lang="de-AT" dirty="0" smtClean="0"/>
              <a:t> </a:t>
            </a:r>
            <a:r>
              <a:rPr lang="de-AT" dirty="0" err="1" smtClean="0"/>
              <a:t>manageable</a:t>
            </a:r>
            <a:r>
              <a:rPr lang="de-AT" dirty="0" smtClean="0"/>
              <a:t> on a per-cm</a:t>
            </a:r>
            <a:r>
              <a:rPr lang="de-AT" baseline="0" dirty="0" smtClean="0"/>
              <a:t> </a:t>
            </a:r>
            <a:r>
              <a:rPr lang="de-AT" baseline="0" dirty="0" err="1" smtClean="0"/>
              <a:t>basis</a:t>
            </a:r>
            <a:r>
              <a:rPr lang="de-AT" baseline="0" dirty="0" smtClean="0"/>
              <a:t>. The CMTS </a:t>
            </a:r>
            <a:r>
              <a:rPr lang="de-AT" baseline="0" dirty="0" err="1" smtClean="0"/>
              <a:t>assigns</a:t>
            </a:r>
            <a:r>
              <a:rPr lang="de-AT" baseline="0" dirty="0" smtClean="0"/>
              <a:t> </a:t>
            </a:r>
            <a:r>
              <a:rPr lang="de-AT" baseline="0" dirty="0" err="1" smtClean="0"/>
              <a:t>each</a:t>
            </a:r>
            <a:r>
              <a:rPr lang="de-AT" baseline="0" dirty="0" smtClean="0"/>
              <a:t> CM : </a:t>
            </a:r>
          </a:p>
          <a:p>
            <a:r>
              <a:rPr lang="de-AT" baseline="0" dirty="0" err="1" smtClean="0"/>
              <a:t>To</a:t>
            </a:r>
            <a:r>
              <a:rPr lang="de-AT" baseline="0" dirty="0" smtClean="0"/>
              <a:t> a </a:t>
            </a:r>
            <a:r>
              <a:rPr lang="de-AT" baseline="0" dirty="0" err="1" smtClean="0"/>
              <a:t>set</a:t>
            </a:r>
            <a:r>
              <a:rPr lang="de-AT" baseline="0" dirty="0" smtClean="0"/>
              <a:t> </a:t>
            </a:r>
            <a:r>
              <a:rPr lang="de-AT" baseline="0" dirty="0" err="1" smtClean="0"/>
              <a:t>of</a:t>
            </a:r>
            <a:r>
              <a:rPr lang="de-AT" baseline="0" dirty="0" smtClean="0"/>
              <a:t> </a:t>
            </a:r>
            <a:r>
              <a:rPr lang="de-AT" baseline="0" dirty="0" err="1" smtClean="0"/>
              <a:t>channels</a:t>
            </a:r>
            <a:r>
              <a:rPr lang="de-AT" baseline="0" dirty="0" smtClean="0"/>
              <a:t> ( a Load </a:t>
            </a:r>
            <a:r>
              <a:rPr lang="de-AT" baseline="0" dirty="0" err="1" smtClean="0"/>
              <a:t>balancing</a:t>
            </a:r>
            <a:r>
              <a:rPr lang="de-AT" baseline="0" dirty="0" smtClean="0"/>
              <a:t> </a:t>
            </a:r>
            <a:r>
              <a:rPr lang="de-AT" baseline="0" dirty="0" err="1" smtClean="0"/>
              <a:t>group</a:t>
            </a:r>
            <a:r>
              <a:rPr lang="de-AT" baseline="0" dirty="0" smtClean="0"/>
              <a:t>) </a:t>
            </a:r>
            <a:r>
              <a:rPr lang="de-AT" baseline="0" dirty="0" err="1" smtClean="0"/>
              <a:t>amonth</a:t>
            </a:r>
            <a:r>
              <a:rPr lang="de-AT" baseline="0" dirty="0" smtClean="0"/>
              <a:t> </a:t>
            </a:r>
            <a:r>
              <a:rPr lang="de-AT" baseline="0" dirty="0" err="1" smtClean="0"/>
              <a:t>which</a:t>
            </a:r>
            <a:r>
              <a:rPr lang="de-AT" baseline="0" dirty="0" smtClean="0"/>
              <a:t> it </a:t>
            </a:r>
            <a:r>
              <a:rPr lang="de-AT" baseline="0" dirty="0" err="1" smtClean="0"/>
              <a:t>can</a:t>
            </a:r>
            <a:r>
              <a:rPr lang="de-AT" baseline="0" dirty="0" smtClean="0"/>
              <a:t> </a:t>
            </a:r>
            <a:r>
              <a:rPr lang="de-AT" baseline="0" dirty="0" err="1" smtClean="0"/>
              <a:t>be</a:t>
            </a:r>
            <a:r>
              <a:rPr lang="de-AT" baseline="0" dirty="0" smtClean="0"/>
              <a:t> </a:t>
            </a:r>
            <a:r>
              <a:rPr lang="de-AT" baseline="0" dirty="0" err="1" smtClean="0"/>
              <a:t>moved</a:t>
            </a:r>
            <a:r>
              <a:rPr lang="de-AT" baseline="0" dirty="0" smtClean="0"/>
              <a:t> </a:t>
            </a:r>
            <a:r>
              <a:rPr lang="de-AT" baseline="0" dirty="0" err="1" smtClean="0"/>
              <a:t>by</a:t>
            </a:r>
            <a:r>
              <a:rPr lang="de-AT" baseline="0" dirty="0" smtClean="0"/>
              <a:t> </a:t>
            </a:r>
            <a:r>
              <a:rPr lang="de-AT" baseline="0" dirty="0" err="1" smtClean="0"/>
              <a:t>the</a:t>
            </a:r>
            <a:r>
              <a:rPr lang="de-AT" baseline="0" dirty="0" smtClean="0"/>
              <a:t> </a:t>
            </a:r>
            <a:r>
              <a:rPr lang="de-AT" baseline="0" dirty="0" err="1" smtClean="0"/>
              <a:t>cmts</a:t>
            </a:r>
            <a:endParaRPr lang="de-AT" baseline="0" dirty="0" smtClean="0"/>
          </a:p>
          <a:p>
            <a:r>
              <a:rPr lang="de-AT" baseline="0" dirty="0" smtClean="0"/>
              <a:t>A </a:t>
            </a:r>
            <a:r>
              <a:rPr lang="de-AT" baseline="0" dirty="0" err="1" smtClean="0"/>
              <a:t>policy</a:t>
            </a:r>
            <a:r>
              <a:rPr lang="de-AT" baseline="0" dirty="0" smtClean="0"/>
              <a:t> </a:t>
            </a:r>
            <a:r>
              <a:rPr lang="de-AT" baseline="0" dirty="0" err="1" smtClean="0"/>
              <a:t>which</a:t>
            </a:r>
            <a:r>
              <a:rPr lang="de-AT" baseline="0" dirty="0" smtClean="0"/>
              <a:t> </a:t>
            </a:r>
            <a:r>
              <a:rPr lang="de-AT" baseline="0" dirty="0" err="1" smtClean="0"/>
              <a:t>governs</a:t>
            </a:r>
            <a:r>
              <a:rPr lang="de-AT" baseline="0" dirty="0" smtClean="0"/>
              <a:t> </a:t>
            </a:r>
            <a:r>
              <a:rPr lang="de-AT" baseline="0" dirty="0" err="1" smtClean="0"/>
              <a:t>if</a:t>
            </a:r>
            <a:r>
              <a:rPr lang="de-AT" baseline="0" dirty="0" smtClean="0"/>
              <a:t> </a:t>
            </a:r>
            <a:r>
              <a:rPr lang="de-AT" baseline="0" dirty="0" err="1" smtClean="0"/>
              <a:t>and</a:t>
            </a:r>
            <a:r>
              <a:rPr lang="de-AT" baseline="0" dirty="0" smtClean="0"/>
              <a:t> </a:t>
            </a:r>
            <a:r>
              <a:rPr lang="de-AT" baseline="0" dirty="0" err="1" smtClean="0"/>
              <a:t>when</a:t>
            </a:r>
            <a:r>
              <a:rPr lang="de-AT" baseline="0" dirty="0" smtClean="0"/>
              <a:t> </a:t>
            </a:r>
            <a:r>
              <a:rPr lang="de-AT" baseline="0" dirty="0" err="1" smtClean="0"/>
              <a:t>the</a:t>
            </a:r>
            <a:r>
              <a:rPr lang="de-AT" baseline="0" dirty="0" smtClean="0"/>
              <a:t> cm </a:t>
            </a:r>
            <a:r>
              <a:rPr lang="de-AT" baseline="0" dirty="0" err="1" smtClean="0"/>
              <a:t>can</a:t>
            </a:r>
            <a:r>
              <a:rPr lang="de-AT" baseline="0" dirty="0" smtClean="0"/>
              <a:t> </a:t>
            </a:r>
            <a:r>
              <a:rPr lang="de-AT" baseline="0" dirty="0" err="1" smtClean="0"/>
              <a:t>be</a:t>
            </a:r>
            <a:r>
              <a:rPr lang="de-AT" baseline="0" dirty="0" smtClean="0"/>
              <a:t> </a:t>
            </a:r>
            <a:r>
              <a:rPr lang="de-AT" baseline="0" dirty="0" err="1" smtClean="0"/>
              <a:t>moved</a:t>
            </a:r>
            <a:endParaRPr lang="de-AT" baseline="0" dirty="0" smtClean="0"/>
          </a:p>
          <a:p>
            <a:r>
              <a:rPr lang="de-AT" baseline="0" dirty="0" smtClean="0"/>
              <a:t>A </a:t>
            </a:r>
            <a:r>
              <a:rPr lang="de-AT" baseline="0" dirty="0" err="1" smtClean="0"/>
              <a:t>priority</a:t>
            </a:r>
            <a:r>
              <a:rPr lang="de-AT" baseline="0" dirty="0" smtClean="0"/>
              <a:t> </a:t>
            </a:r>
            <a:r>
              <a:rPr lang="de-AT" baseline="0" dirty="0" err="1" smtClean="0"/>
              <a:t>value</a:t>
            </a:r>
            <a:r>
              <a:rPr lang="de-AT" baseline="0" dirty="0" smtClean="0"/>
              <a:t> </a:t>
            </a:r>
            <a:r>
              <a:rPr lang="de-AT" baseline="0" dirty="0" err="1" smtClean="0"/>
              <a:t>which</a:t>
            </a:r>
            <a:r>
              <a:rPr lang="de-AT" baseline="0" dirty="0" smtClean="0"/>
              <a:t> </a:t>
            </a:r>
            <a:r>
              <a:rPr lang="de-AT" baseline="0" dirty="0" err="1" smtClean="0"/>
              <a:t>can</a:t>
            </a:r>
            <a:r>
              <a:rPr lang="de-AT" baseline="0" dirty="0" smtClean="0"/>
              <a:t> </a:t>
            </a:r>
            <a:r>
              <a:rPr lang="de-AT" baseline="0" dirty="0" err="1" smtClean="0"/>
              <a:t>be</a:t>
            </a:r>
            <a:r>
              <a:rPr lang="de-AT" baseline="0" dirty="0" smtClean="0"/>
              <a:t> </a:t>
            </a:r>
            <a:r>
              <a:rPr lang="de-AT" baseline="0" dirty="0" err="1" smtClean="0"/>
              <a:t>used</a:t>
            </a:r>
            <a:r>
              <a:rPr lang="de-AT" baseline="0" dirty="0" smtClean="0"/>
              <a:t> </a:t>
            </a:r>
            <a:r>
              <a:rPr lang="de-AT" baseline="0" dirty="0" err="1" smtClean="0"/>
              <a:t>by</a:t>
            </a:r>
            <a:r>
              <a:rPr lang="de-AT" baseline="0" dirty="0" smtClean="0"/>
              <a:t> </a:t>
            </a:r>
            <a:r>
              <a:rPr lang="de-AT" baseline="0" dirty="0" err="1" smtClean="0"/>
              <a:t>the</a:t>
            </a:r>
            <a:r>
              <a:rPr lang="de-AT" baseline="0" dirty="0" smtClean="0"/>
              <a:t> </a:t>
            </a:r>
            <a:r>
              <a:rPr lang="de-AT" baseline="0" dirty="0" err="1" smtClean="0"/>
              <a:t>cmts</a:t>
            </a:r>
            <a:r>
              <a:rPr lang="de-AT" baseline="0" dirty="0" smtClean="0"/>
              <a:t> in </a:t>
            </a:r>
            <a:r>
              <a:rPr lang="de-AT" baseline="0" dirty="0" err="1" smtClean="0"/>
              <a:t>order</a:t>
            </a:r>
            <a:r>
              <a:rPr lang="de-AT" baseline="0" dirty="0" smtClean="0"/>
              <a:t> </a:t>
            </a:r>
            <a:r>
              <a:rPr lang="de-AT" baseline="0" dirty="0" err="1" smtClean="0"/>
              <a:t>to</a:t>
            </a:r>
            <a:r>
              <a:rPr lang="de-AT" baseline="0" dirty="0" smtClean="0"/>
              <a:t> </a:t>
            </a:r>
            <a:r>
              <a:rPr lang="de-AT" baseline="0" dirty="0" err="1" smtClean="0"/>
              <a:t>selects</a:t>
            </a:r>
            <a:r>
              <a:rPr lang="de-AT" baseline="0" dirty="0" smtClean="0"/>
              <a:t> </a:t>
            </a:r>
            <a:r>
              <a:rPr lang="de-AT" baseline="0" dirty="0" err="1" smtClean="0"/>
              <a:t>cms</a:t>
            </a:r>
            <a:r>
              <a:rPr lang="de-AT" baseline="0" dirty="0" smtClean="0"/>
              <a:t> </a:t>
            </a:r>
            <a:r>
              <a:rPr lang="de-AT" baseline="0" dirty="0" err="1" smtClean="0"/>
              <a:t>to</a:t>
            </a:r>
            <a:r>
              <a:rPr lang="de-AT" baseline="0" dirty="0" smtClean="0"/>
              <a:t> </a:t>
            </a:r>
            <a:r>
              <a:rPr lang="de-AT" baseline="0" dirty="0" err="1" smtClean="0"/>
              <a:t>move</a:t>
            </a:r>
            <a:r>
              <a:rPr lang="de-AT" baseline="0" dirty="0" smtClean="0"/>
              <a:t> .</a:t>
            </a:r>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62</a:t>
            </a:fld>
            <a:endParaRPr lang="de-DE"/>
          </a:p>
        </p:txBody>
      </p:sp>
    </p:spTree>
    <p:extLst>
      <p:ext uri="{BB962C8B-B14F-4D97-AF65-F5344CB8AC3E}">
        <p14:creationId xmlns:p14="http://schemas.microsoft.com/office/powerpoint/2010/main" val="2311263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There are two different types of </a:t>
            </a:r>
            <a:r>
              <a:rPr lang="en-US" dirty="0" err="1" smtClean="0"/>
              <a:t>docsis</a:t>
            </a:r>
            <a:r>
              <a:rPr lang="en-US" dirty="0" smtClean="0"/>
              <a:t> load balancing groups one in the style</a:t>
            </a:r>
          </a:p>
          <a:p>
            <a:endParaRPr lang="en-US" dirty="0" smtClean="0"/>
          </a:p>
          <a:p>
            <a:r>
              <a:rPr lang="en-US" dirty="0" smtClean="0"/>
              <a:t>! for </a:t>
            </a:r>
            <a:r>
              <a:rPr lang="en-US" dirty="0" err="1" smtClean="0"/>
              <a:t>docsis</a:t>
            </a:r>
            <a:r>
              <a:rPr lang="en-US" dirty="0" smtClean="0"/>
              <a:t> 1.x and 2.0 modems</a:t>
            </a:r>
          </a:p>
          <a:p>
            <a:r>
              <a:rPr lang="en-US" dirty="0" smtClean="0"/>
              <a:t>! can load balance down and upstream</a:t>
            </a:r>
          </a:p>
          <a:p>
            <a:r>
              <a:rPr lang="en-US" dirty="0" smtClean="0"/>
              <a:t>cable load-balance </a:t>
            </a:r>
            <a:r>
              <a:rPr lang="en-US" dirty="0" err="1" smtClean="0"/>
              <a:t>docsis</a:t>
            </a:r>
            <a:r>
              <a:rPr lang="en-US" dirty="0" smtClean="0"/>
              <a:t>-group 11</a:t>
            </a:r>
          </a:p>
          <a:p>
            <a:endParaRPr lang="en-US" dirty="0" smtClean="0"/>
          </a:p>
          <a:p>
            <a:r>
              <a:rPr lang="en-US" dirty="0" smtClean="0"/>
              <a:t>! for </a:t>
            </a:r>
            <a:r>
              <a:rPr lang="en-US" dirty="0" err="1" smtClean="0"/>
              <a:t>docsis</a:t>
            </a:r>
            <a:r>
              <a:rPr lang="en-US" dirty="0" smtClean="0"/>
              <a:t> 3.0 modems</a:t>
            </a:r>
          </a:p>
          <a:p>
            <a:r>
              <a:rPr lang="en-US" dirty="0" smtClean="0"/>
              <a:t>! only load balances upstream because </a:t>
            </a:r>
            <a:r>
              <a:rPr lang="en-US" dirty="0" err="1" smtClean="0"/>
              <a:t>docsis</a:t>
            </a:r>
            <a:r>
              <a:rPr lang="en-US" dirty="0" smtClean="0"/>
              <a:t> 3.0 can see all the </a:t>
            </a:r>
            <a:r>
              <a:rPr lang="en-US" dirty="0" err="1" smtClean="0"/>
              <a:t>downstreams</a:t>
            </a:r>
            <a:r>
              <a:rPr lang="en-US" dirty="0" smtClean="0"/>
              <a:t> simultaneously</a:t>
            </a:r>
          </a:p>
          <a:p>
            <a:r>
              <a:rPr lang="en-US" dirty="0" smtClean="0"/>
              <a:t>cable load-balance </a:t>
            </a:r>
            <a:r>
              <a:rPr lang="en-US" dirty="0" err="1" smtClean="0"/>
              <a:t>docsis</a:t>
            </a:r>
            <a:r>
              <a:rPr lang="en-US" dirty="0" smtClean="0"/>
              <a:t>-group FN 2 MD Cable1/0</a:t>
            </a:r>
          </a:p>
          <a:p>
            <a:endParaRPr lang="en-US" dirty="0" smtClean="0"/>
          </a:p>
          <a:p>
            <a:r>
              <a:rPr lang="en-US" dirty="0" smtClean="0"/>
              <a:t>They work together and can definitely be used on the same physical downstream and upstream ports</a:t>
            </a:r>
          </a:p>
          <a:p>
            <a:endParaRPr lang="en-US" dirty="0" smtClean="0"/>
          </a:p>
          <a:p>
            <a:r>
              <a:rPr lang="en-US" dirty="0" smtClean="0"/>
              <a:t>!To get your </a:t>
            </a:r>
            <a:r>
              <a:rPr lang="en-US" dirty="0" err="1" smtClean="0"/>
              <a:t>docsis</a:t>
            </a:r>
            <a:r>
              <a:rPr lang="en-US" dirty="0" smtClean="0"/>
              <a:t> 3 modems to register as </a:t>
            </a:r>
            <a:r>
              <a:rPr lang="en-US" dirty="0" err="1" smtClean="0"/>
              <a:t>docsis</a:t>
            </a:r>
            <a:r>
              <a:rPr lang="en-US" dirty="0" smtClean="0"/>
              <a:t> 3 modems use</a:t>
            </a:r>
          </a:p>
          <a:p>
            <a:r>
              <a:rPr lang="en-US" dirty="0" smtClean="0"/>
              <a:t>cable wideband auto-reset</a:t>
            </a:r>
          </a:p>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63</a:t>
            </a:fld>
            <a:endParaRPr lang="de-DE"/>
          </a:p>
        </p:txBody>
      </p:sp>
    </p:spTree>
    <p:extLst>
      <p:ext uri="{BB962C8B-B14F-4D97-AF65-F5344CB8AC3E}">
        <p14:creationId xmlns:p14="http://schemas.microsoft.com/office/powerpoint/2010/main" val="54758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a:t>
            </a:r>
            <a:r>
              <a:rPr lang="de-AT" dirty="0" err="1" smtClean="0"/>
              <a:t>introduction</a:t>
            </a:r>
            <a:r>
              <a:rPr lang="de-AT" dirty="0" smtClean="0"/>
              <a:t> </a:t>
            </a:r>
            <a:r>
              <a:rPr lang="de-AT" dirty="0" err="1" smtClean="0"/>
              <a:t>of</a:t>
            </a:r>
            <a:r>
              <a:rPr lang="de-AT" dirty="0" smtClean="0"/>
              <a:t> </a:t>
            </a:r>
            <a:r>
              <a:rPr lang="de-AT" dirty="0" err="1" smtClean="0"/>
              <a:t>cable</a:t>
            </a:r>
            <a:r>
              <a:rPr lang="de-AT" dirty="0" smtClean="0"/>
              <a:t> </a:t>
            </a:r>
            <a:r>
              <a:rPr lang="de-AT" dirty="0" err="1" smtClean="0"/>
              <a:t>data</a:t>
            </a:r>
            <a:r>
              <a:rPr lang="de-AT" dirty="0" smtClean="0"/>
              <a:t> </a:t>
            </a:r>
            <a:r>
              <a:rPr lang="de-AT" dirty="0" err="1" smtClean="0"/>
              <a:t>service</a:t>
            </a:r>
            <a:r>
              <a:rPr lang="de-AT" baseline="0" dirty="0" smtClean="0"/>
              <a:t> </a:t>
            </a:r>
            <a:r>
              <a:rPr lang="de-AT" baseline="0" dirty="0" err="1" smtClean="0"/>
              <a:t>to</a:t>
            </a:r>
            <a:r>
              <a:rPr lang="de-AT" baseline="0" dirty="0" smtClean="0"/>
              <a:t> </a:t>
            </a:r>
            <a:r>
              <a:rPr lang="de-AT" baseline="0" dirty="0" err="1" smtClean="0"/>
              <a:t>cable</a:t>
            </a:r>
            <a:r>
              <a:rPr lang="de-AT" baseline="0" dirty="0" smtClean="0"/>
              <a:t> </a:t>
            </a:r>
            <a:r>
              <a:rPr lang="de-AT" baseline="0" dirty="0" err="1" smtClean="0"/>
              <a:t>television</a:t>
            </a:r>
            <a:r>
              <a:rPr lang="de-AT" baseline="0" dirty="0" smtClean="0"/>
              <a:t> </a:t>
            </a:r>
            <a:r>
              <a:rPr lang="de-AT" baseline="0" dirty="0" err="1" smtClean="0"/>
              <a:t>subscribers</a:t>
            </a:r>
            <a:r>
              <a:rPr lang="de-AT" baseline="0" dirty="0" smtClean="0"/>
              <a:t> </a:t>
            </a:r>
            <a:r>
              <a:rPr lang="de-AT" baseline="0" dirty="0" err="1" smtClean="0"/>
              <a:t>is</a:t>
            </a:r>
            <a:r>
              <a:rPr lang="de-AT" baseline="0" dirty="0" smtClean="0"/>
              <a:t> </a:t>
            </a:r>
            <a:r>
              <a:rPr lang="de-AT" baseline="0" dirty="0" err="1" smtClean="0"/>
              <a:t>one</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most</a:t>
            </a:r>
            <a:r>
              <a:rPr lang="de-AT" baseline="0" dirty="0" smtClean="0"/>
              <a:t> </a:t>
            </a:r>
            <a:r>
              <a:rPr lang="de-AT" baseline="0" dirty="0" err="1" smtClean="0"/>
              <a:t>successful</a:t>
            </a:r>
            <a:r>
              <a:rPr lang="de-AT" baseline="0" dirty="0" smtClean="0"/>
              <a:t> </a:t>
            </a:r>
            <a:r>
              <a:rPr lang="de-AT" baseline="0" dirty="0" err="1" smtClean="0"/>
              <a:t>deployment</a:t>
            </a:r>
            <a:r>
              <a:rPr lang="de-AT" baseline="0" dirty="0" smtClean="0"/>
              <a:t> </a:t>
            </a:r>
            <a:r>
              <a:rPr lang="de-AT" baseline="0" dirty="0" err="1" smtClean="0"/>
              <a:t>stories</a:t>
            </a:r>
            <a:r>
              <a:rPr lang="de-AT" baseline="0" dirty="0" smtClean="0"/>
              <a:t> in </a:t>
            </a:r>
            <a:r>
              <a:rPr lang="de-AT" baseline="0" dirty="0" err="1" smtClean="0"/>
              <a:t>the</a:t>
            </a:r>
            <a:r>
              <a:rPr lang="de-AT" baseline="0" dirty="0" smtClean="0"/>
              <a:t> </a:t>
            </a:r>
            <a:r>
              <a:rPr lang="de-AT" baseline="0" dirty="0" err="1" smtClean="0"/>
              <a:t>history</a:t>
            </a:r>
            <a:r>
              <a:rPr lang="de-AT" baseline="0" dirty="0" smtClean="0"/>
              <a:t> </a:t>
            </a:r>
            <a:r>
              <a:rPr lang="de-AT" baseline="0" dirty="0" err="1" smtClean="0"/>
              <a:t>of</a:t>
            </a:r>
            <a:r>
              <a:rPr lang="de-AT" baseline="0" dirty="0" smtClean="0"/>
              <a:t> Internet. – MSO – Multiple System Operators – </a:t>
            </a:r>
            <a:r>
              <a:rPr lang="de-AT" baseline="0" dirty="0" err="1" smtClean="0"/>
              <a:t>transformed</a:t>
            </a:r>
            <a:r>
              <a:rPr lang="de-AT" baseline="0" dirty="0" smtClean="0"/>
              <a:t> </a:t>
            </a:r>
            <a:r>
              <a:rPr lang="de-AT" baseline="0" dirty="0" err="1" smtClean="0"/>
              <a:t>themselves</a:t>
            </a:r>
            <a:r>
              <a:rPr lang="de-AT" baseline="0" dirty="0" smtClean="0"/>
              <a:t> </a:t>
            </a:r>
            <a:r>
              <a:rPr lang="de-AT" baseline="0" dirty="0" err="1" smtClean="0"/>
              <a:t>from</a:t>
            </a:r>
            <a:r>
              <a:rPr lang="de-AT" baseline="0" dirty="0" smtClean="0"/>
              <a:t> </a:t>
            </a:r>
            <a:r>
              <a:rPr lang="de-AT" baseline="0" dirty="0" err="1" smtClean="0"/>
              <a:t>being</a:t>
            </a:r>
            <a:r>
              <a:rPr lang="de-AT" baseline="0" dirty="0" smtClean="0"/>
              <a:t> </a:t>
            </a:r>
            <a:r>
              <a:rPr lang="de-AT" baseline="0" dirty="0" err="1" smtClean="0"/>
              <a:t>providers</a:t>
            </a:r>
            <a:r>
              <a:rPr lang="de-AT" baseline="0" dirty="0" smtClean="0"/>
              <a:t> </a:t>
            </a:r>
            <a:r>
              <a:rPr lang="de-AT" baseline="0" dirty="0" err="1" smtClean="0"/>
              <a:t>of</a:t>
            </a:r>
            <a:r>
              <a:rPr lang="de-AT" baseline="0" dirty="0" smtClean="0"/>
              <a:t> </a:t>
            </a:r>
            <a:r>
              <a:rPr lang="de-AT" baseline="0" dirty="0" err="1" smtClean="0"/>
              <a:t>entertainment</a:t>
            </a:r>
            <a:r>
              <a:rPr lang="de-AT" baseline="0" dirty="0" smtClean="0"/>
              <a:t> </a:t>
            </a:r>
            <a:r>
              <a:rPr lang="de-AT" baseline="0" dirty="0" err="1" smtClean="0"/>
              <a:t>video</a:t>
            </a:r>
            <a:r>
              <a:rPr lang="de-AT" baseline="0" dirty="0" smtClean="0"/>
              <a:t> </a:t>
            </a:r>
            <a:r>
              <a:rPr lang="de-AT" baseline="0" dirty="0" err="1" smtClean="0"/>
              <a:t>into</a:t>
            </a:r>
            <a:r>
              <a:rPr lang="de-AT" baseline="0" dirty="0" smtClean="0"/>
              <a:t> </a:t>
            </a:r>
            <a:r>
              <a:rPr lang="de-AT" baseline="0" dirty="0" err="1" smtClean="0"/>
              <a:t>being</a:t>
            </a:r>
            <a:r>
              <a:rPr lang="de-AT" baseline="0" dirty="0" smtClean="0"/>
              <a:t> </a:t>
            </a:r>
            <a:r>
              <a:rPr lang="de-AT" baseline="0" dirty="0" err="1" smtClean="0"/>
              <a:t>most</a:t>
            </a:r>
            <a:r>
              <a:rPr lang="de-AT" baseline="0" dirty="0" smtClean="0"/>
              <a:t> </a:t>
            </a:r>
            <a:r>
              <a:rPr lang="de-AT" baseline="0" dirty="0" err="1" smtClean="0"/>
              <a:t>popular</a:t>
            </a:r>
            <a:r>
              <a:rPr lang="de-AT" baseline="0" dirty="0" smtClean="0"/>
              <a:t> </a:t>
            </a:r>
            <a:r>
              <a:rPr lang="de-AT" baseline="0" dirty="0" err="1" smtClean="0"/>
              <a:t>of</a:t>
            </a:r>
            <a:r>
              <a:rPr lang="de-AT" baseline="0" dirty="0" smtClean="0"/>
              <a:t> </a:t>
            </a:r>
            <a:r>
              <a:rPr lang="de-AT" baseline="0" dirty="0" err="1" smtClean="0"/>
              <a:t>both</a:t>
            </a:r>
            <a:r>
              <a:rPr lang="de-AT" baseline="0" dirty="0" smtClean="0"/>
              <a:t> </a:t>
            </a:r>
            <a:r>
              <a:rPr lang="de-AT" baseline="0" dirty="0" err="1" smtClean="0"/>
              <a:t>entertainment</a:t>
            </a:r>
            <a:r>
              <a:rPr lang="de-AT" baseline="0" dirty="0" smtClean="0"/>
              <a:t> </a:t>
            </a:r>
            <a:r>
              <a:rPr lang="de-AT" baseline="0" dirty="0" err="1" smtClean="0"/>
              <a:t>and</a:t>
            </a:r>
            <a:r>
              <a:rPr lang="de-AT" baseline="0" dirty="0" smtClean="0"/>
              <a:t> </a:t>
            </a:r>
            <a:r>
              <a:rPr lang="de-AT" baseline="0" dirty="0" err="1" smtClean="0"/>
              <a:t>affordable</a:t>
            </a:r>
            <a:r>
              <a:rPr lang="de-AT" baseline="0" dirty="0" smtClean="0"/>
              <a:t>, </a:t>
            </a:r>
            <a:r>
              <a:rPr lang="de-AT" baseline="0" dirty="0" err="1" smtClean="0"/>
              <a:t>broadband</a:t>
            </a:r>
            <a:r>
              <a:rPr lang="de-AT" baseline="0" dirty="0" smtClean="0"/>
              <a:t> </a:t>
            </a:r>
            <a:r>
              <a:rPr lang="de-AT" baseline="0" dirty="0" err="1" smtClean="0"/>
              <a:t>data</a:t>
            </a:r>
            <a:r>
              <a:rPr lang="de-AT" baseline="0" dirty="0" smtClean="0"/>
              <a:t> </a:t>
            </a:r>
            <a:r>
              <a:rPr lang="de-AT" baseline="0" dirty="0" err="1" smtClean="0"/>
              <a:t>services</a:t>
            </a:r>
            <a:r>
              <a:rPr lang="de-AT" baseline="0" dirty="0" smtClean="0"/>
              <a:t>. </a:t>
            </a:r>
          </a:p>
          <a:p>
            <a:r>
              <a:rPr lang="de-AT" baseline="0" dirty="0" smtClean="0"/>
              <a:t>- </a:t>
            </a:r>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4</a:t>
            </a:fld>
            <a:endParaRPr lang="de-DE"/>
          </a:p>
        </p:txBody>
      </p:sp>
    </p:spTree>
    <p:extLst>
      <p:ext uri="{BB962C8B-B14F-4D97-AF65-F5344CB8AC3E}">
        <p14:creationId xmlns:p14="http://schemas.microsoft.com/office/powerpoint/2010/main" val="1293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5</a:t>
            </a:fld>
            <a:endParaRPr lang="de-DE"/>
          </a:p>
        </p:txBody>
      </p:sp>
    </p:spTree>
    <p:extLst>
      <p:ext uri="{BB962C8B-B14F-4D97-AF65-F5344CB8AC3E}">
        <p14:creationId xmlns:p14="http://schemas.microsoft.com/office/powerpoint/2010/main" val="402452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When</a:t>
            </a:r>
            <a:r>
              <a:rPr lang="de-AT" dirty="0" smtClean="0"/>
              <a:t> </a:t>
            </a:r>
            <a:r>
              <a:rPr lang="de-AT" dirty="0" err="1" smtClean="0"/>
              <a:t>we</a:t>
            </a:r>
            <a:r>
              <a:rPr lang="de-AT" dirty="0" smtClean="0"/>
              <a:t> </a:t>
            </a:r>
            <a:r>
              <a:rPr lang="de-AT" dirty="0" err="1" smtClean="0"/>
              <a:t>plug</a:t>
            </a:r>
            <a:r>
              <a:rPr lang="de-AT" dirty="0" smtClean="0"/>
              <a:t> a CM </a:t>
            </a:r>
            <a:r>
              <a:rPr lang="de-AT" dirty="0" err="1" smtClean="0"/>
              <a:t>into</a:t>
            </a:r>
            <a:r>
              <a:rPr lang="de-AT" dirty="0" smtClean="0"/>
              <a:t> </a:t>
            </a:r>
            <a:r>
              <a:rPr lang="de-AT" dirty="0" err="1" smtClean="0"/>
              <a:t>the</a:t>
            </a:r>
            <a:r>
              <a:rPr lang="de-AT" dirty="0" smtClean="0"/>
              <a:t> </a:t>
            </a:r>
            <a:r>
              <a:rPr lang="de-AT" dirty="0" err="1" smtClean="0"/>
              <a:t>network</a:t>
            </a:r>
            <a:r>
              <a:rPr lang="de-AT" dirty="0" smtClean="0"/>
              <a:t>, it must </a:t>
            </a:r>
            <a:r>
              <a:rPr lang="de-AT" dirty="0" err="1" smtClean="0"/>
              <a:t>establish</a:t>
            </a:r>
            <a:r>
              <a:rPr lang="de-AT" baseline="0" dirty="0" smtClean="0"/>
              <a:t> </a:t>
            </a:r>
            <a:r>
              <a:rPr lang="de-AT" baseline="0" dirty="0" err="1" smtClean="0"/>
              <a:t>two</a:t>
            </a:r>
            <a:r>
              <a:rPr lang="de-AT" baseline="0" dirty="0" smtClean="0"/>
              <a:t> </a:t>
            </a:r>
            <a:r>
              <a:rPr lang="de-AT" baseline="0" dirty="0" err="1" smtClean="0"/>
              <a:t>way</a:t>
            </a:r>
            <a:r>
              <a:rPr lang="de-AT" baseline="0" dirty="0" smtClean="0"/>
              <a:t> </a:t>
            </a:r>
            <a:r>
              <a:rPr lang="de-AT" baseline="0" dirty="0" err="1" smtClean="0"/>
              <a:t>communication</a:t>
            </a:r>
            <a:r>
              <a:rPr lang="de-AT" baseline="0" dirty="0" smtClean="0"/>
              <a:t> </a:t>
            </a:r>
            <a:r>
              <a:rPr lang="de-AT" baseline="0" dirty="0" err="1" smtClean="0"/>
              <a:t>with</a:t>
            </a:r>
            <a:r>
              <a:rPr lang="de-AT" baseline="0" dirty="0" smtClean="0"/>
              <a:t> </a:t>
            </a:r>
            <a:r>
              <a:rPr lang="de-AT" baseline="0" dirty="0" err="1" smtClean="0"/>
              <a:t>the</a:t>
            </a:r>
            <a:r>
              <a:rPr lang="de-AT" baseline="0" dirty="0" smtClean="0"/>
              <a:t> </a:t>
            </a:r>
            <a:r>
              <a:rPr lang="de-AT" baseline="0" dirty="0" err="1" smtClean="0"/>
              <a:t>cmts</a:t>
            </a:r>
            <a:r>
              <a:rPr lang="de-AT" baseline="0" dirty="0" smtClean="0"/>
              <a:t> </a:t>
            </a:r>
            <a:r>
              <a:rPr lang="de-AT" baseline="0" dirty="0" err="1" smtClean="0"/>
              <a:t>before</a:t>
            </a:r>
            <a:r>
              <a:rPr lang="de-AT" baseline="0" dirty="0" smtClean="0"/>
              <a:t> it </a:t>
            </a:r>
            <a:r>
              <a:rPr lang="de-AT" baseline="0" dirty="0" err="1" smtClean="0"/>
              <a:t>can</a:t>
            </a:r>
            <a:r>
              <a:rPr lang="de-AT" baseline="0" dirty="0" smtClean="0"/>
              <a:t> </a:t>
            </a:r>
            <a:r>
              <a:rPr lang="de-AT" baseline="0" dirty="0" err="1" smtClean="0"/>
              <a:t>work</a:t>
            </a:r>
            <a:r>
              <a:rPr lang="de-AT" baseline="0" dirty="0" smtClean="0"/>
              <a:t> </a:t>
            </a:r>
            <a:r>
              <a:rPr lang="de-AT" baseline="0" dirty="0" err="1" smtClean="0"/>
              <a:t>properly</a:t>
            </a:r>
            <a:r>
              <a:rPr lang="de-AT" baseline="0" dirty="0" smtClean="0"/>
              <a:t>. As </a:t>
            </a:r>
            <a:r>
              <a:rPr lang="de-AT" baseline="0" dirty="0" err="1" smtClean="0"/>
              <a:t>we</a:t>
            </a:r>
            <a:r>
              <a:rPr lang="de-AT" baseline="0" dirty="0" smtClean="0"/>
              <a:t> </a:t>
            </a:r>
            <a:r>
              <a:rPr lang="de-AT" baseline="0" dirty="0" err="1" smtClean="0"/>
              <a:t>have</a:t>
            </a:r>
            <a:r>
              <a:rPr lang="de-AT" baseline="0" dirty="0" smtClean="0"/>
              <a:t> </a:t>
            </a:r>
            <a:r>
              <a:rPr lang="de-AT" baseline="0" dirty="0" err="1" smtClean="0"/>
              <a:t>seen</a:t>
            </a:r>
            <a:r>
              <a:rPr lang="de-AT" baseline="0" dirty="0" smtClean="0"/>
              <a:t> CM </a:t>
            </a:r>
            <a:r>
              <a:rPr lang="de-AT" baseline="0" dirty="0" err="1" smtClean="0"/>
              <a:t>and</a:t>
            </a:r>
            <a:r>
              <a:rPr lang="de-AT" baseline="0" dirty="0" smtClean="0"/>
              <a:t> CMTS </a:t>
            </a:r>
            <a:r>
              <a:rPr lang="de-AT" baseline="0" dirty="0" err="1" smtClean="0"/>
              <a:t>use</a:t>
            </a:r>
            <a:r>
              <a:rPr lang="de-AT" baseline="0" dirty="0" smtClean="0"/>
              <a:t> </a:t>
            </a:r>
            <a:r>
              <a:rPr lang="de-AT" baseline="0" dirty="0" err="1" smtClean="0"/>
              <a:t>two</a:t>
            </a:r>
            <a:r>
              <a:rPr lang="de-AT" baseline="0" dirty="0" smtClean="0"/>
              <a:t> </a:t>
            </a:r>
            <a:r>
              <a:rPr lang="de-AT" baseline="0" dirty="0" err="1" smtClean="0"/>
              <a:t>channels</a:t>
            </a:r>
            <a:r>
              <a:rPr lang="de-AT" baseline="0" dirty="0" smtClean="0"/>
              <a:t> </a:t>
            </a:r>
            <a:r>
              <a:rPr lang="de-AT" baseline="0" dirty="0" err="1" smtClean="0"/>
              <a:t>to</a:t>
            </a:r>
            <a:r>
              <a:rPr lang="de-AT" baseline="0" dirty="0" smtClean="0"/>
              <a:t> </a:t>
            </a:r>
            <a:r>
              <a:rPr lang="de-AT" baseline="0" dirty="0" err="1" smtClean="0"/>
              <a:t>communicate</a:t>
            </a:r>
            <a:r>
              <a:rPr lang="de-AT" baseline="0" dirty="0" smtClean="0"/>
              <a:t> </a:t>
            </a:r>
            <a:r>
              <a:rPr lang="de-AT" baseline="0" dirty="0" err="1" smtClean="0"/>
              <a:t>with</a:t>
            </a:r>
            <a:r>
              <a:rPr lang="de-AT" baseline="0" dirty="0" smtClean="0"/>
              <a:t> </a:t>
            </a:r>
            <a:r>
              <a:rPr lang="de-AT" baseline="0" dirty="0" err="1" smtClean="0"/>
              <a:t>each</a:t>
            </a:r>
            <a:r>
              <a:rPr lang="de-AT" baseline="0" dirty="0" smtClean="0"/>
              <a:t> </a:t>
            </a:r>
            <a:r>
              <a:rPr lang="de-AT" baseline="0" dirty="0" err="1" smtClean="0"/>
              <a:t>other</a:t>
            </a:r>
            <a:r>
              <a:rPr lang="de-AT" baseline="0" dirty="0" smtClean="0"/>
              <a:t>. The CMTS </a:t>
            </a:r>
            <a:r>
              <a:rPr lang="de-AT" baseline="0" dirty="0" err="1" smtClean="0"/>
              <a:t>uses</a:t>
            </a:r>
            <a:r>
              <a:rPr lang="de-AT" baseline="0" dirty="0" smtClean="0"/>
              <a:t> </a:t>
            </a:r>
            <a:r>
              <a:rPr lang="de-AT" baseline="0" dirty="0" err="1" smtClean="0"/>
              <a:t>the</a:t>
            </a:r>
            <a:r>
              <a:rPr lang="de-AT" baseline="0" dirty="0" smtClean="0"/>
              <a:t> </a:t>
            </a:r>
            <a:r>
              <a:rPr lang="de-AT" baseline="0" dirty="0" err="1" smtClean="0"/>
              <a:t>downstream</a:t>
            </a:r>
            <a:r>
              <a:rPr lang="de-AT" baseline="0" dirty="0" smtClean="0"/>
              <a:t> </a:t>
            </a:r>
            <a:r>
              <a:rPr lang="de-AT" baseline="0" dirty="0" err="1" smtClean="0"/>
              <a:t>channel</a:t>
            </a:r>
            <a:r>
              <a:rPr lang="de-AT" baseline="0" dirty="0" smtClean="0"/>
              <a:t> </a:t>
            </a:r>
            <a:r>
              <a:rPr lang="de-AT" baseline="0" dirty="0" err="1" smtClean="0"/>
              <a:t>to</a:t>
            </a:r>
            <a:r>
              <a:rPr lang="de-AT" baseline="0" dirty="0" smtClean="0"/>
              <a:t> send </a:t>
            </a:r>
            <a:r>
              <a:rPr lang="de-AT" baseline="0" dirty="0" err="1" smtClean="0"/>
              <a:t>data</a:t>
            </a:r>
            <a:r>
              <a:rPr lang="de-AT" baseline="0" dirty="0" smtClean="0"/>
              <a:t> </a:t>
            </a:r>
            <a:r>
              <a:rPr lang="de-AT" baseline="0" dirty="0" err="1" smtClean="0"/>
              <a:t>to</a:t>
            </a:r>
            <a:r>
              <a:rPr lang="de-AT" baseline="0" dirty="0" smtClean="0"/>
              <a:t> all CMs on </a:t>
            </a:r>
            <a:r>
              <a:rPr lang="de-AT" baseline="0" dirty="0" err="1" smtClean="0"/>
              <a:t>the</a:t>
            </a:r>
            <a:r>
              <a:rPr lang="de-AT" baseline="0" dirty="0" smtClean="0"/>
              <a:t> </a:t>
            </a:r>
            <a:r>
              <a:rPr lang="de-AT" baseline="0" dirty="0" err="1" smtClean="0"/>
              <a:t>network</a:t>
            </a:r>
            <a:r>
              <a:rPr lang="de-AT" baseline="0" dirty="0" smtClean="0"/>
              <a:t>. </a:t>
            </a:r>
          </a:p>
          <a:p>
            <a:r>
              <a:rPr lang="de-AT" baseline="0" dirty="0" err="1" smtClean="0"/>
              <a:t>When</a:t>
            </a:r>
            <a:r>
              <a:rPr lang="de-AT" baseline="0" dirty="0" smtClean="0"/>
              <a:t> a CM </a:t>
            </a:r>
            <a:r>
              <a:rPr lang="de-AT" baseline="0" dirty="0" err="1" smtClean="0"/>
              <a:t>wants</a:t>
            </a:r>
            <a:r>
              <a:rPr lang="de-AT" baseline="0" dirty="0" smtClean="0"/>
              <a:t> </a:t>
            </a:r>
            <a:r>
              <a:rPr lang="de-AT" baseline="0" dirty="0" err="1" smtClean="0"/>
              <a:t>to</a:t>
            </a:r>
            <a:r>
              <a:rPr lang="de-AT" baseline="0" dirty="0" smtClean="0"/>
              <a:t> </a:t>
            </a:r>
            <a:r>
              <a:rPr lang="de-AT" baseline="0" dirty="0" err="1" smtClean="0"/>
              <a:t>receive</a:t>
            </a:r>
            <a:r>
              <a:rPr lang="de-AT" baseline="0" dirty="0" smtClean="0"/>
              <a:t> </a:t>
            </a:r>
            <a:r>
              <a:rPr lang="de-AT" baseline="0" dirty="0" err="1" smtClean="0"/>
              <a:t>the</a:t>
            </a:r>
            <a:r>
              <a:rPr lang="de-AT" baseline="0" dirty="0" smtClean="0"/>
              <a:t> </a:t>
            </a:r>
            <a:r>
              <a:rPr lang="de-AT" baseline="0" dirty="0" err="1" smtClean="0"/>
              <a:t>data</a:t>
            </a:r>
            <a:r>
              <a:rPr lang="de-AT" baseline="0" dirty="0" smtClean="0"/>
              <a:t>, it just </a:t>
            </a:r>
            <a:r>
              <a:rPr lang="de-AT" baseline="0" dirty="0" err="1" smtClean="0"/>
              <a:t>has</a:t>
            </a:r>
            <a:r>
              <a:rPr lang="de-AT" baseline="0" dirty="0" smtClean="0"/>
              <a:t> </a:t>
            </a:r>
            <a:r>
              <a:rPr lang="de-AT" baseline="0" dirty="0" err="1" smtClean="0"/>
              <a:t>to</a:t>
            </a:r>
            <a:r>
              <a:rPr lang="de-AT" baseline="0" dirty="0" smtClean="0"/>
              <a:t> tune in </a:t>
            </a:r>
            <a:r>
              <a:rPr lang="de-AT" baseline="0" dirty="0" err="1" smtClean="0"/>
              <a:t>to</a:t>
            </a:r>
            <a:r>
              <a:rPr lang="de-AT" baseline="0" dirty="0" smtClean="0"/>
              <a:t> a </a:t>
            </a:r>
            <a:r>
              <a:rPr lang="de-AT" baseline="0" dirty="0" err="1" smtClean="0"/>
              <a:t>EuroDOCSIS</a:t>
            </a:r>
            <a:r>
              <a:rPr lang="de-AT" baseline="0" dirty="0" smtClean="0"/>
              <a:t> </a:t>
            </a:r>
            <a:r>
              <a:rPr lang="de-AT" baseline="0" dirty="0" err="1" smtClean="0"/>
              <a:t>downstream</a:t>
            </a:r>
            <a:r>
              <a:rPr lang="de-AT" baseline="0" dirty="0" smtClean="0"/>
              <a:t>. </a:t>
            </a:r>
          </a:p>
          <a:p>
            <a:r>
              <a:rPr lang="de-AT" baseline="0" dirty="0" err="1" smtClean="0"/>
              <a:t>To</a:t>
            </a:r>
            <a:r>
              <a:rPr lang="de-AT" baseline="0" dirty="0" smtClean="0"/>
              <a:t> send </a:t>
            </a:r>
            <a:r>
              <a:rPr lang="de-AT" baseline="0" dirty="0" err="1" smtClean="0"/>
              <a:t>data</a:t>
            </a:r>
            <a:r>
              <a:rPr lang="de-AT" baseline="0" dirty="0" smtClean="0"/>
              <a:t> </a:t>
            </a:r>
            <a:r>
              <a:rPr lang="de-AT" baseline="0" dirty="0" err="1" smtClean="0"/>
              <a:t>to</a:t>
            </a:r>
            <a:r>
              <a:rPr lang="de-AT" baseline="0" dirty="0" smtClean="0"/>
              <a:t> </a:t>
            </a:r>
            <a:r>
              <a:rPr lang="de-AT" baseline="0" dirty="0" err="1" smtClean="0"/>
              <a:t>the</a:t>
            </a:r>
            <a:r>
              <a:rPr lang="de-AT" baseline="0" dirty="0" smtClean="0"/>
              <a:t> CMTS , </a:t>
            </a:r>
            <a:r>
              <a:rPr lang="de-AT" baseline="0" dirty="0" err="1" smtClean="0"/>
              <a:t>the</a:t>
            </a:r>
            <a:r>
              <a:rPr lang="de-AT" baseline="0" dirty="0" smtClean="0"/>
              <a:t> CM </a:t>
            </a:r>
            <a:r>
              <a:rPr lang="de-AT" baseline="0" dirty="0" err="1" smtClean="0"/>
              <a:t>has</a:t>
            </a:r>
            <a:r>
              <a:rPr lang="de-AT" baseline="0" dirty="0" smtClean="0"/>
              <a:t> </a:t>
            </a:r>
            <a:r>
              <a:rPr lang="de-AT" baseline="0" dirty="0" err="1" smtClean="0"/>
              <a:t>to</a:t>
            </a:r>
            <a:r>
              <a:rPr lang="de-AT" baseline="0" dirty="0" smtClean="0"/>
              <a:t> </a:t>
            </a:r>
            <a:r>
              <a:rPr lang="de-AT" baseline="0" dirty="0" err="1" smtClean="0"/>
              <a:t>use</a:t>
            </a:r>
            <a:r>
              <a:rPr lang="de-AT" baseline="0" dirty="0" smtClean="0"/>
              <a:t> an </a:t>
            </a:r>
            <a:r>
              <a:rPr lang="de-AT" baseline="0" dirty="0" err="1" smtClean="0"/>
              <a:t>upstream</a:t>
            </a:r>
            <a:r>
              <a:rPr lang="de-AT" baseline="0" dirty="0" smtClean="0"/>
              <a:t> </a:t>
            </a:r>
            <a:r>
              <a:rPr lang="de-AT" baseline="0" dirty="0" err="1" smtClean="0"/>
              <a:t>channel</a:t>
            </a:r>
            <a:r>
              <a:rPr lang="de-AT" baseline="0" dirty="0" smtClean="0"/>
              <a:t>. This </a:t>
            </a:r>
            <a:r>
              <a:rPr lang="de-AT" baseline="0" dirty="0" err="1" smtClean="0"/>
              <a:t>is</a:t>
            </a:r>
            <a:r>
              <a:rPr lang="de-AT" baseline="0" dirty="0" smtClean="0"/>
              <a:t> </a:t>
            </a:r>
            <a:r>
              <a:rPr lang="de-AT" baseline="0" dirty="0" err="1" smtClean="0"/>
              <a:t>more</a:t>
            </a:r>
            <a:r>
              <a:rPr lang="de-AT" baseline="0" dirty="0" smtClean="0"/>
              <a:t> </a:t>
            </a:r>
            <a:r>
              <a:rPr lang="de-AT" baseline="0" dirty="0" err="1" smtClean="0"/>
              <a:t>challenging</a:t>
            </a:r>
            <a:r>
              <a:rPr lang="de-AT" baseline="0" dirty="0" smtClean="0"/>
              <a:t> </a:t>
            </a:r>
            <a:r>
              <a:rPr lang="de-AT" baseline="0" dirty="0" err="1" smtClean="0"/>
              <a:t>than</a:t>
            </a:r>
            <a:r>
              <a:rPr lang="de-AT" baseline="0" dirty="0" smtClean="0"/>
              <a:t> </a:t>
            </a:r>
            <a:r>
              <a:rPr lang="de-AT" baseline="0" dirty="0" err="1" smtClean="0"/>
              <a:t>finding</a:t>
            </a:r>
            <a:r>
              <a:rPr lang="de-AT" baseline="0" dirty="0" smtClean="0"/>
              <a:t> a </a:t>
            </a:r>
            <a:r>
              <a:rPr lang="de-AT" baseline="0" dirty="0" err="1" smtClean="0"/>
              <a:t>downstream</a:t>
            </a:r>
            <a:r>
              <a:rPr lang="de-AT" baseline="0" dirty="0" smtClean="0"/>
              <a:t>. The CM </a:t>
            </a:r>
            <a:r>
              <a:rPr lang="de-AT" baseline="0" dirty="0" err="1" smtClean="0"/>
              <a:t>does</a:t>
            </a:r>
            <a:r>
              <a:rPr lang="de-AT" baseline="0" dirty="0" smtClean="0"/>
              <a:t> not </a:t>
            </a:r>
            <a:r>
              <a:rPr lang="de-AT" baseline="0" dirty="0" err="1" smtClean="0"/>
              <a:t>know</a:t>
            </a:r>
            <a:r>
              <a:rPr lang="de-AT" baseline="0" dirty="0" smtClean="0"/>
              <a:t> </a:t>
            </a:r>
            <a:r>
              <a:rPr lang="de-AT" baseline="0" dirty="0" err="1" smtClean="0"/>
              <a:t>the</a:t>
            </a:r>
            <a:r>
              <a:rPr lang="de-AT" baseline="0" dirty="0" smtClean="0"/>
              <a:t> </a:t>
            </a:r>
            <a:r>
              <a:rPr lang="de-AT" baseline="0" dirty="0" err="1" smtClean="0"/>
              <a:t>center</a:t>
            </a:r>
            <a:r>
              <a:rPr lang="de-AT" baseline="0" dirty="0" smtClean="0"/>
              <a:t> </a:t>
            </a:r>
            <a:r>
              <a:rPr lang="de-AT" baseline="0" dirty="0" err="1" smtClean="0"/>
              <a:t>frequency</a:t>
            </a:r>
            <a:r>
              <a:rPr lang="de-AT" baseline="0" dirty="0" smtClean="0"/>
              <a:t> </a:t>
            </a:r>
            <a:r>
              <a:rPr lang="de-AT" baseline="0" dirty="0" err="1" smtClean="0"/>
              <a:t>or</a:t>
            </a:r>
            <a:r>
              <a:rPr lang="de-AT" baseline="0" dirty="0" smtClean="0"/>
              <a:t> </a:t>
            </a:r>
            <a:r>
              <a:rPr lang="de-AT" baseline="0" dirty="0" err="1" smtClean="0"/>
              <a:t>bandwidth</a:t>
            </a:r>
            <a:r>
              <a:rPr lang="de-AT" baseline="0" dirty="0" smtClean="0"/>
              <a:t> </a:t>
            </a:r>
            <a:r>
              <a:rPr lang="de-AT" baseline="0" dirty="0" err="1" smtClean="0"/>
              <a:t>of</a:t>
            </a:r>
            <a:r>
              <a:rPr lang="de-AT" baseline="0" dirty="0" smtClean="0"/>
              <a:t> an </a:t>
            </a:r>
            <a:r>
              <a:rPr lang="de-AT" baseline="0" dirty="0" err="1" smtClean="0"/>
              <a:t>existing</a:t>
            </a:r>
            <a:r>
              <a:rPr lang="de-AT" baseline="0" dirty="0" smtClean="0"/>
              <a:t> </a:t>
            </a:r>
            <a:r>
              <a:rPr lang="de-AT" baseline="0" dirty="0" err="1" smtClean="0"/>
              <a:t>upstream</a:t>
            </a:r>
            <a:r>
              <a:rPr lang="de-AT" baseline="0" dirty="0" smtClean="0"/>
              <a:t> </a:t>
            </a:r>
            <a:r>
              <a:rPr lang="de-AT" baseline="0" dirty="0" err="1" smtClean="0"/>
              <a:t>channel</a:t>
            </a:r>
            <a:r>
              <a:rPr lang="de-AT" baseline="0" dirty="0" smtClean="0"/>
              <a:t>. It also </a:t>
            </a:r>
            <a:r>
              <a:rPr lang="de-AT" baseline="0" dirty="0" err="1" smtClean="0"/>
              <a:t>doesn‘t</a:t>
            </a:r>
            <a:r>
              <a:rPr lang="de-AT" baseline="0" dirty="0" smtClean="0"/>
              <a:t> </a:t>
            </a:r>
            <a:r>
              <a:rPr lang="de-AT" baseline="0" dirty="0" err="1" smtClean="0"/>
              <a:t>know</a:t>
            </a:r>
            <a:r>
              <a:rPr lang="de-AT" baseline="0" dirty="0" smtClean="0"/>
              <a:t> </a:t>
            </a:r>
            <a:r>
              <a:rPr lang="de-AT" baseline="0" dirty="0" err="1" smtClean="0"/>
              <a:t>how</a:t>
            </a:r>
            <a:r>
              <a:rPr lang="de-AT" baseline="0" dirty="0" smtClean="0"/>
              <a:t> </a:t>
            </a:r>
            <a:r>
              <a:rPr lang="de-AT" baseline="0" dirty="0" err="1" smtClean="0"/>
              <a:t>far</a:t>
            </a:r>
            <a:r>
              <a:rPr lang="de-AT" baseline="0" dirty="0" smtClean="0"/>
              <a:t> it </a:t>
            </a:r>
            <a:r>
              <a:rPr lang="de-AT" baseline="0" dirty="0" err="1" smtClean="0"/>
              <a:t>is</a:t>
            </a:r>
            <a:r>
              <a:rPr lang="de-AT" baseline="0" dirty="0" smtClean="0"/>
              <a:t> </a:t>
            </a:r>
            <a:r>
              <a:rPr lang="de-AT" baseline="0" dirty="0" err="1" smtClean="0"/>
              <a:t>from</a:t>
            </a:r>
            <a:r>
              <a:rPr lang="de-AT" baseline="0" dirty="0" smtClean="0"/>
              <a:t> </a:t>
            </a:r>
            <a:r>
              <a:rPr lang="de-AT" baseline="0" dirty="0" err="1" smtClean="0"/>
              <a:t>the</a:t>
            </a:r>
            <a:r>
              <a:rPr lang="de-AT" baseline="0" dirty="0" smtClean="0"/>
              <a:t> CMTS, </a:t>
            </a:r>
            <a:r>
              <a:rPr lang="de-AT" baseline="0" dirty="0" err="1" smtClean="0"/>
              <a:t>which</a:t>
            </a:r>
            <a:r>
              <a:rPr lang="de-AT" baseline="0" dirty="0" smtClean="0"/>
              <a:t> </a:t>
            </a:r>
            <a:r>
              <a:rPr lang="de-AT" baseline="0" dirty="0" err="1" smtClean="0"/>
              <a:t>has</a:t>
            </a:r>
            <a:r>
              <a:rPr lang="de-AT" baseline="0" dirty="0" smtClean="0"/>
              <a:t> an </a:t>
            </a:r>
            <a:r>
              <a:rPr lang="de-AT" baseline="0" dirty="0" err="1" smtClean="0"/>
              <a:t>impact</a:t>
            </a:r>
            <a:r>
              <a:rPr lang="de-AT" baseline="0" dirty="0" smtClean="0"/>
              <a:t> on </a:t>
            </a:r>
            <a:r>
              <a:rPr lang="de-AT" baseline="0" dirty="0" err="1" smtClean="0"/>
              <a:t>the</a:t>
            </a:r>
            <a:r>
              <a:rPr lang="de-AT" baseline="0" dirty="0" smtClean="0"/>
              <a:t> </a:t>
            </a:r>
            <a:r>
              <a:rPr lang="de-AT" baseline="0" dirty="0" err="1" smtClean="0"/>
              <a:t>transmit</a:t>
            </a:r>
            <a:r>
              <a:rPr lang="de-AT" baseline="0" dirty="0" smtClean="0"/>
              <a:t> power </a:t>
            </a:r>
            <a:r>
              <a:rPr lang="de-AT" baseline="0" dirty="0" err="1" smtClean="0"/>
              <a:t>level</a:t>
            </a:r>
            <a:r>
              <a:rPr lang="de-AT" baseline="0" dirty="0" smtClean="0"/>
              <a:t> it </a:t>
            </a:r>
            <a:r>
              <a:rPr lang="de-AT" baseline="0" dirty="0" err="1" smtClean="0"/>
              <a:t>has</a:t>
            </a:r>
            <a:r>
              <a:rPr lang="de-AT" baseline="0" dirty="0" smtClean="0"/>
              <a:t> </a:t>
            </a:r>
            <a:r>
              <a:rPr lang="de-AT" baseline="0" dirty="0" err="1" smtClean="0"/>
              <a:t>to</a:t>
            </a:r>
            <a:r>
              <a:rPr lang="de-AT" baseline="0" dirty="0" smtClean="0"/>
              <a:t> </a:t>
            </a:r>
            <a:r>
              <a:rPr lang="de-AT" baseline="0" dirty="0" err="1" smtClean="0"/>
              <a:t>use</a:t>
            </a:r>
            <a:r>
              <a:rPr lang="de-AT" baseline="0" dirty="0" smtClean="0"/>
              <a:t>. </a:t>
            </a:r>
            <a:r>
              <a:rPr lang="de-AT" baseline="0" dirty="0" err="1" smtClean="0"/>
              <a:t>Then</a:t>
            </a:r>
            <a:r>
              <a:rPr lang="de-AT" baseline="0" dirty="0" smtClean="0"/>
              <a:t> </a:t>
            </a:r>
            <a:r>
              <a:rPr lang="de-AT" baseline="0" dirty="0" err="1" smtClean="0"/>
              <a:t>the</a:t>
            </a:r>
            <a:r>
              <a:rPr lang="de-AT" baseline="0" dirty="0" smtClean="0"/>
              <a:t> </a:t>
            </a:r>
            <a:r>
              <a:rPr lang="de-AT" baseline="0" dirty="0" err="1" smtClean="0"/>
              <a:t>impact</a:t>
            </a:r>
            <a:r>
              <a:rPr lang="de-AT" baseline="0" dirty="0" smtClean="0"/>
              <a:t> on </a:t>
            </a:r>
            <a:r>
              <a:rPr lang="de-AT" baseline="0" dirty="0" err="1" smtClean="0"/>
              <a:t>the</a:t>
            </a:r>
            <a:r>
              <a:rPr lang="de-AT" baseline="0" dirty="0" smtClean="0"/>
              <a:t> time </a:t>
            </a:r>
            <a:r>
              <a:rPr lang="de-AT" baseline="0" dirty="0" err="1" smtClean="0"/>
              <a:t>syncronisation</a:t>
            </a:r>
            <a:r>
              <a:rPr lang="de-AT" baseline="0" dirty="0" smtClean="0"/>
              <a:t> </a:t>
            </a:r>
            <a:r>
              <a:rPr lang="de-AT" baseline="0" dirty="0" err="1" smtClean="0"/>
              <a:t>between</a:t>
            </a:r>
            <a:r>
              <a:rPr lang="de-AT" baseline="0" dirty="0" smtClean="0"/>
              <a:t> CM </a:t>
            </a:r>
            <a:r>
              <a:rPr lang="de-AT" baseline="0" dirty="0" err="1" smtClean="0"/>
              <a:t>and</a:t>
            </a:r>
            <a:r>
              <a:rPr lang="de-AT" baseline="0" dirty="0" smtClean="0"/>
              <a:t> CMTS. </a:t>
            </a:r>
            <a:r>
              <a:rPr lang="de-AT" baseline="0" dirty="0" err="1" smtClean="0"/>
              <a:t>And</a:t>
            </a:r>
            <a:r>
              <a:rPr lang="de-AT" baseline="0" dirty="0" smtClean="0"/>
              <a:t> last but not least, </a:t>
            </a:r>
            <a:r>
              <a:rPr lang="de-AT" baseline="0" dirty="0" err="1" smtClean="0"/>
              <a:t>the</a:t>
            </a:r>
            <a:r>
              <a:rPr lang="de-AT" baseline="0" dirty="0" smtClean="0"/>
              <a:t> CM </a:t>
            </a:r>
            <a:r>
              <a:rPr lang="de-AT" baseline="0" dirty="0" err="1" smtClean="0"/>
              <a:t>cannot</a:t>
            </a:r>
            <a:r>
              <a:rPr lang="de-AT" baseline="0" dirty="0" smtClean="0"/>
              <a:t> </a:t>
            </a:r>
            <a:r>
              <a:rPr lang="de-AT" baseline="0" dirty="0" err="1" smtClean="0"/>
              <a:t>transmit</a:t>
            </a:r>
            <a:r>
              <a:rPr lang="de-AT" baseline="0" dirty="0" smtClean="0"/>
              <a:t> </a:t>
            </a:r>
            <a:r>
              <a:rPr lang="de-AT" baseline="0" dirty="0" err="1" smtClean="0"/>
              <a:t>whenever</a:t>
            </a:r>
            <a:r>
              <a:rPr lang="de-AT" baseline="0" dirty="0" smtClean="0"/>
              <a:t> it </a:t>
            </a:r>
            <a:r>
              <a:rPr lang="de-AT" baseline="0" dirty="0" err="1" smtClean="0"/>
              <a:t>wants</a:t>
            </a:r>
            <a:r>
              <a:rPr lang="de-AT" baseline="0" dirty="0" smtClean="0"/>
              <a:t>. </a:t>
            </a:r>
            <a:r>
              <a:rPr lang="de-AT" baseline="0" dirty="0" err="1" smtClean="0"/>
              <a:t>It‘s</a:t>
            </a:r>
            <a:r>
              <a:rPr lang="de-AT" baseline="0" dirty="0" smtClean="0"/>
              <a:t> TDMA </a:t>
            </a:r>
            <a:r>
              <a:rPr lang="de-AT" baseline="0" dirty="0" err="1" smtClean="0"/>
              <a:t>and</a:t>
            </a:r>
            <a:r>
              <a:rPr lang="de-AT" baseline="0" dirty="0" smtClean="0"/>
              <a:t> an </a:t>
            </a:r>
            <a:r>
              <a:rPr lang="de-AT" baseline="0" dirty="0" err="1" smtClean="0"/>
              <a:t>upstream</a:t>
            </a:r>
            <a:r>
              <a:rPr lang="de-AT" baseline="0" dirty="0" smtClean="0"/>
              <a:t> </a:t>
            </a:r>
            <a:r>
              <a:rPr lang="de-AT" baseline="0" dirty="0" err="1" smtClean="0"/>
              <a:t>channel</a:t>
            </a:r>
            <a:r>
              <a:rPr lang="de-AT" baseline="0" dirty="0" smtClean="0"/>
              <a:t> </a:t>
            </a:r>
            <a:r>
              <a:rPr lang="de-AT" baseline="0" dirty="0" err="1" smtClean="0"/>
              <a:t>is</a:t>
            </a:r>
            <a:r>
              <a:rPr lang="de-AT" baseline="0" dirty="0" smtClean="0"/>
              <a:t> </a:t>
            </a:r>
            <a:r>
              <a:rPr lang="de-AT" baseline="0" dirty="0" err="1" smtClean="0"/>
              <a:t>shared</a:t>
            </a:r>
            <a:r>
              <a:rPr lang="de-AT" baseline="0" dirty="0" smtClean="0"/>
              <a:t> </a:t>
            </a:r>
            <a:r>
              <a:rPr lang="de-AT" baseline="0" dirty="0" err="1" smtClean="0"/>
              <a:t>by</a:t>
            </a:r>
            <a:r>
              <a:rPr lang="de-AT" baseline="0" dirty="0" smtClean="0"/>
              <a:t> multiple </a:t>
            </a:r>
            <a:r>
              <a:rPr lang="de-AT" baseline="0" dirty="0" err="1" smtClean="0"/>
              <a:t>modems</a:t>
            </a:r>
            <a:r>
              <a:rPr lang="de-AT" baseline="0" dirty="0" smtClean="0"/>
              <a:t>.  </a:t>
            </a:r>
            <a:r>
              <a:rPr lang="de-AT" baseline="0" dirty="0" err="1" smtClean="0"/>
              <a:t>If</a:t>
            </a:r>
            <a:r>
              <a:rPr lang="de-AT" baseline="0" dirty="0" smtClean="0"/>
              <a:t> </a:t>
            </a:r>
            <a:r>
              <a:rPr lang="de-AT" baseline="0" dirty="0" err="1" smtClean="0"/>
              <a:t>two</a:t>
            </a:r>
            <a:r>
              <a:rPr lang="de-AT" baseline="0" dirty="0" smtClean="0"/>
              <a:t> </a:t>
            </a:r>
            <a:r>
              <a:rPr lang="de-AT" baseline="0" dirty="0" err="1" smtClean="0"/>
              <a:t>modems</a:t>
            </a:r>
            <a:r>
              <a:rPr lang="de-AT" baseline="0" dirty="0" smtClean="0"/>
              <a:t> </a:t>
            </a:r>
            <a:r>
              <a:rPr lang="de-AT" baseline="0" dirty="0" err="1" smtClean="0"/>
              <a:t>transmit</a:t>
            </a:r>
            <a:r>
              <a:rPr lang="de-AT" baseline="0" dirty="0" smtClean="0"/>
              <a:t> at </a:t>
            </a:r>
            <a:r>
              <a:rPr lang="de-AT" baseline="0" dirty="0" err="1" smtClean="0"/>
              <a:t>the</a:t>
            </a:r>
            <a:r>
              <a:rPr lang="de-AT" baseline="0" dirty="0" smtClean="0"/>
              <a:t> same time, </a:t>
            </a:r>
            <a:r>
              <a:rPr lang="de-AT" baseline="0" dirty="0" err="1" smtClean="0"/>
              <a:t>their</a:t>
            </a:r>
            <a:r>
              <a:rPr lang="de-AT" baseline="0" dirty="0" smtClean="0"/>
              <a:t> </a:t>
            </a:r>
            <a:r>
              <a:rPr lang="de-AT" baseline="0" dirty="0" err="1" smtClean="0"/>
              <a:t>signals</a:t>
            </a:r>
            <a:r>
              <a:rPr lang="de-AT" baseline="0" dirty="0" smtClean="0"/>
              <a:t> will </a:t>
            </a:r>
            <a:r>
              <a:rPr lang="de-AT" baseline="0" dirty="0" err="1" smtClean="0"/>
              <a:t>collide</a:t>
            </a:r>
            <a:r>
              <a:rPr lang="de-AT" baseline="0" dirty="0" smtClean="0"/>
              <a:t>.</a:t>
            </a:r>
            <a:br>
              <a:rPr lang="de-AT" baseline="0" dirty="0" smtClean="0"/>
            </a:br>
            <a:r>
              <a:rPr lang="de-AT" baseline="0" dirty="0" smtClean="0"/>
              <a:t>1. Scan </a:t>
            </a:r>
            <a:r>
              <a:rPr lang="de-AT" baseline="0" dirty="0" err="1" smtClean="0"/>
              <a:t>of</a:t>
            </a:r>
            <a:r>
              <a:rPr lang="de-AT" baseline="0" dirty="0" smtClean="0"/>
              <a:t> a Valid </a:t>
            </a:r>
            <a:r>
              <a:rPr lang="de-AT" baseline="0" dirty="0" err="1" smtClean="0"/>
              <a:t>EuroDOCSIS</a:t>
            </a:r>
            <a:r>
              <a:rPr lang="de-AT" baseline="0" dirty="0" smtClean="0"/>
              <a:t> </a:t>
            </a:r>
            <a:r>
              <a:rPr lang="de-AT" baseline="0" dirty="0" err="1" smtClean="0"/>
              <a:t>downstream</a:t>
            </a:r>
            <a:r>
              <a:rPr lang="de-AT" baseline="0" dirty="0" smtClean="0"/>
              <a:t> </a:t>
            </a:r>
            <a:r>
              <a:rPr lang="de-AT" baseline="0" dirty="0" err="1" smtClean="0"/>
              <a:t>channel</a:t>
            </a:r>
            <a:r>
              <a:rPr lang="de-AT" baseline="0" dirty="0" smtClean="0"/>
              <a:t/>
            </a:r>
            <a:br>
              <a:rPr lang="de-AT" baseline="0" dirty="0" smtClean="0"/>
            </a:br>
            <a:r>
              <a:rPr lang="de-AT" baseline="0" dirty="0" err="1" smtClean="0"/>
              <a:t>Once</a:t>
            </a:r>
            <a:r>
              <a:rPr lang="de-AT" baseline="0" dirty="0" smtClean="0"/>
              <a:t> </a:t>
            </a:r>
            <a:r>
              <a:rPr lang="de-AT" baseline="0" dirty="0" err="1" smtClean="0"/>
              <a:t>the</a:t>
            </a:r>
            <a:r>
              <a:rPr lang="de-AT" baseline="0" dirty="0" smtClean="0"/>
              <a:t> </a:t>
            </a:r>
            <a:r>
              <a:rPr lang="de-AT" baseline="0" dirty="0" err="1" smtClean="0"/>
              <a:t>modem</a:t>
            </a:r>
            <a:r>
              <a:rPr lang="de-AT" baseline="0" dirty="0" smtClean="0"/>
              <a:t> </a:t>
            </a:r>
            <a:r>
              <a:rPr lang="de-AT" baseline="0" dirty="0" err="1" smtClean="0"/>
              <a:t>has</a:t>
            </a:r>
            <a:r>
              <a:rPr lang="de-AT" baseline="0" dirty="0" smtClean="0"/>
              <a:t> </a:t>
            </a:r>
            <a:r>
              <a:rPr lang="de-AT" baseline="0" dirty="0" err="1" smtClean="0"/>
              <a:t>found</a:t>
            </a:r>
            <a:r>
              <a:rPr lang="de-AT" baseline="0" dirty="0" smtClean="0"/>
              <a:t> a valid </a:t>
            </a:r>
            <a:r>
              <a:rPr lang="de-AT" baseline="0" dirty="0" err="1" smtClean="0"/>
              <a:t>EuroDOCSIS</a:t>
            </a:r>
            <a:r>
              <a:rPr lang="de-AT" baseline="0" dirty="0" smtClean="0"/>
              <a:t> </a:t>
            </a:r>
            <a:r>
              <a:rPr lang="de-AT" baseline="0" dirty="0" err="1" smtClean="0"/>
              <a:t>downstream</a:t>
            </a:r>
            <a:r>
              <a:rPr lang="de-AT" baseline="0" dirty="0" smtClean="0"/>
              <a:t> </a:t>
            </a:r>
            <a:r>
              <a:rPr lang="de-AT" baseline="0" dirty="0" err="1" smtClean="0"/>
              <a:t>channel</a:t>
            </a:r>
            <a:r>
              <a:rPr lang="de-AT" baseline="0" dirty="0" smtClean="0"/>
              <a:t>, it </a:t>
            </a:r>
            <a:r>
              <a:rPr lang="de-AT" baseline="0" dirty="0" err="1" smtClean="0"/>
              <a:t>can</a:t>
            </a:r>
            <a:r>
              <a:rPr lang="de-AT" baseline="0" dirty="0" smtClean="0"/>
              <a:t> </a:t>
            </a:r>
            <a:r>
              <a:rPr lang="de-AT" baseline="0" dirty="0" err="1" smtClean="0"/>
              <a:t>start</a:t>
            </a:r>
            <a:r>
              <a:rPr lang="de-AT" baseline="0" dirty="0" smtClean="0"/>
              <a:t> ist </a:t>
            </a:r>
            <a:r>
              <a:rPr lang="de-AT" baseline="0" dirty="0" err="1" smtClean="0"/>
              <a:t>process</a:t>
            </a:r>
            <a:r>
              <a:rPr lang="de-AT" baseline="0" dirty="0" smtClean="0"/>
              <a:t> </a:t>
            </a:r>
            <a:r>
              <a:rPr lang="de-AT" baseline="0" dirty="0" err="1" smtClean="0"/>
              <a:t>prior</a:t>
            </a:r>
            <a:r>
              <a:rPr lang="de-AT" baseline="0" dirty="0" smtClean="0"/>
              <a:t> </a:t>
            </a:r>
            <a:r>
              <a:rPr lang="de-AT" baseline="0" dirty="0" err="1" smtClean="0"/>
              <a:t>to</a:t>
            </a:r>
            <a:r>
              <a:rPr lang="de-AT" baseline="0" dirty="0" smtClean="0"/>
              <a:t> initial ranging. This </a:t>
            </a:r>
            <a:r>
              <a:rPr lang="de-AT" baseline="0" dirty="0" err="1" smtClean="0"/>
              <a:t>process</a:t>
            </a:r>
            <a:r>
              <a:rPr lang="de-AT" baseline="0" dirty="0" smtClean="0"/>
              <a:t> </a:t>
            </a:r>
            <a:r>
              <a:rPr lang="de-AT" baseline="0" dirty="0" err="1" smtClean="0"/>
              <a:t>roughly</a:t>
            </a:r>
            <a:r>
              <a:rPr lang="de-AT" baseline="0" dirty="0" smtClean="0"/>
              <a:t> </a:t>
            </a:r>
            <a:r>
              <a:rPr lang="de-AT" baseline="0" dirty="0" err="1" smtClean="0"/>
              <a:t>consist</a:t>
            </a:r>
            <a:r>
              <a:rPr lang="de-AT" baseline="0" dirty="0" smtClean="0"/>
              <a:t> </a:t>
            </a:r>
            <a:r>
              <a:rPr lang="de-AT" baseline="0" dirty="0" err="1" smtClean="0"/>
              <a:t>of</a:t>
            </a:r>
            <a:r>
              <a:rPr lang="de-AT" baseline="0" dirty="0" smtClean="0"/>
              <a:t> </a:t>
            </a:r>
            <a:r>
              <a:rPr lang="de-AT" baseline="0" dirty="0" err="1" smtClean="0"/>
              <a:t>three</a:t>
            </a:r>
            <a:r>
              <a:rPr lang="de-AT" baseline="0" dirty="0" smtClean="0"/>
              <a:t> </a:t>
            </a:r>
            <a:r>
              <a:rPr lang="de-AT" baseline="0" dirty="0" err="1" smtClean="0"/>
              <a:t>parts</a:t>
            </a:r>
            <a:r>
              <a:rPr lang="de-AT" baseline="0" dirty="0" smtClean="0"/>
              <a:t>: </a:t>
            </a:r>
            <a:r>
              <a:rPr lang="de-AT" baseline="0" dirty="0" err="1" smtClean="0"/>
              <a:t>Syncronization</a:t>
            </a:r>
            <a:r>
              <a:rPr lang="de-AT" baseline="0" dirty="0" smtClean="0"/>
              <a:t>, </a:t>
            </a:r>
            <a:r>
              <a:rPr lang="de-AT" baseline="0" dirty="0" err="1" smtClean="0"/>
              <a:t>obtatin</a:t>
            </a:r>
            <a:r>
              <a:rPr lang="de-AT" baseline="0" dirty="0" smtClean="0"/>
              <a:t> </a:t>
            </a:r>
            <a:r>
              <a:rPr lang="de-AT" baseline="0" dirty="0" err="1" smtClean="0"/>
              <a:t>the</a:t>
            </a:r>
            <a:r>
              <a:rPr lang="de-AT" baseline="0" dirty="0" smtClean="0"/>
              <a:t> </a:t>
            </a:r>
            <a:r>
              <a:rPr lang="de-AT" baseline="0" dirty="0" err="1" smtClean="0"/>
              <a:t>upstream</a:t>
            </a:r>
            <a:r>
              <a:rPr lang="de-AT" baseline="0" dirty="0" smtClean="0"/>
              <a:t> </a:t>
            </a:r>
            <a:r>
              <a:rPr lang="de-AT" baseline="0" dirty="0" err="1" smtClean="0"/>
              <a:t>parameters</a:t>
            </a:r>
            <a:r>
              <a:rPr lang="de-AT" baseline="0" dirty="0" smtClean="0"/>
              <a:t> </a:t>
            </a:r>
            <a:r>
              <a:rPr lang="de-AT" baseline="0" dirty="0" err="1" smtClean="0"/>
              <a:t>and</a:t>
            </a:r>
            <a:r>
              <a:rPr lang="de-AT" baseline="0" dirty="0" smtClean="0"/>
              <a:t> </a:t>
            </a:r>
            <a:r>
              <a:rPr lang="de-AT" baseline="0" dirty="0" err="1" smtClean="0"/>
              <a:t>waiting</a:t>
            </a:r>
            <a:r>
              <a:rPr lang="de-AT" baseline="0" dirty="0" smtClean="0"/>
              <a:t> </a:t>
            </a:r>
            <a:r>
              <a:rPr lang="de-AT" baseline="0" dirty="0" err="1" smtClean="0"/>
              <a:t>for</a:t>
            </a:r>
            <a:r>
              <a:rPr lang="de-AT" baseline="0" dirty="0" smtClean="0"/>
              <a:t> a </a:t>
            </a:r>
            <a:r>
              <a:rPr lang="de-AT" baseline="0" dirty="0" err="1" smtClean="0"/>
              <a:t>map</a:t>
            </a:r>
            <a:r>
              <a:rPr lang="de-AT" baseline="0" dirty="0" smtClean="0"/>
              <a:t>. This </a:t>
            </a:r>
            <a:r>
              <a:rPr lang="de-AT" baseline="0" dirty="0" err="1" smtClean="0"/>
              <a:t>threee</a:t>
            </a:r>
            <a:r>
              <a:rPr lang="de-AT" baseline="0" dirty="0" smtClean="0"/>
              <a:t> </a:t>
            </a:r>
            <a:r>
              <a:rPr lang="de-AT" baseline="0" dirty="0" err="1" smtClean="0"/>
              <a:t>actions</a:t>
            </a:r>
            <a:r>
              <a:rPr lang="de-AT" baseline="0" dirty="0" smtClean="0"/>
              <a:t> must </a:t>
            </a:r>
            <a:r>
              <a:rPr lang="de-AT" baseline="0" dirty="0" err="1" smtClean="0"/>
              <a:t>be</a:t>
            </a:r>
            <a:r>
              <a:rPr lang="de-AT" baseline="0" dirty="0" smtClean="0"/>
              <a:t> </a:t>
            </a:r>
            <a:r>
              <a:rPr lang="de-AT" baseline="0" dirty="0" err="1" smtClean="0"/>
              <a:t>executed</a:t>
            </a:r>
            <a:r>
              <a:rPr lang="de-AT" baseline="0" dirty="0" smtClean="0"/>
              <a:t> </a:t>
            </a:r>
            <a:r>
              <a:rPr lang="de-AT" baseline="0" dirty="0" err="1" smtClean="0"/>
              <a:t>successfully</a:t>
            </a:r>
            <a:r>
              <a:rPr lang="de-AT" baseline="0" dirty="0" smtClean="0"/>
              <a:t> </a:t>
            </a:r>
            <a:r>
              <a:rPr lang="de-AT" baseline="0" dirty="0" err="1" smtClean="0"/>
              <a:t>before</a:t>
            </a:r>
            <a:r>
              <a:rPr lang="de-AT" baseline="0" dirty="0" smtClean="0"/>
              <a:t> </a:t>
            </a:r>
            <a:r>
              <a:rPr lang="de-AT" baseline="0" dirty="0" err="1" smtClean="0"/>
              <a:t>the</a:t>
            </a:r>
            <a:r>
              <a:rPr lang="de-AT" baseline="0" dirty="0" smtClean="0"/>
              <a:t> </a:t>
            </a:r>
            <a:r>
              <a:rPr lang="de-AT" baseline="0" dirty="0" err="1" smtClean="0"/>
              <a:t>modem</a:t>
            </a:r>
            <a:r>
              <a:rPr lang="de-AT" baseline="0" dirty="0" smtClean="0"/>
              <a:t> </a:t>
            </a:r>
            <a:r>
              <a:rPr lang="de-AT" baseline="0" dirty="0" err="1" smtClean="0"/>
              <a:t>can</a:t>
            </a:r>
            <a:r>
              <a:rPr lang="de-AT" baseline="0" dirty="0" smtClean="0"/>
              <a:t> </a:t>
            </a:r>
            <a:r>
              <a:rPr lang="de-AT" baseline="0" dirty="0" err="1" smtClean="0"/>
              <a:t>move</a:t>
            </a:r>
            <a:r>
              <a:rPr lang="de-AT" baseline="0" dirty="0" smtClean="0"/>
              <a:t> on </a:t>
            </a:r>
            <a:r>
              <a:rPr lang="de-AT" baseline="0" dirty="0" err="1" smtClean="0"/>
              <a:t>to</a:t>
            </a:r>
            <a:r>
              <a:rPr lang="de-AT" baseline="0" dirty="0" smtClean="0"/>
              <a:t> initial ranging. </a:t>
            </a:r>
            <a:br>
              <a:rPr lang="de-AT" baseline="0" dirty="0" smtClean="0"/>
            </a:br>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11</a:t>
            </a:fld>
            <a:endParaRPr lang="de-DE"/>
          </a:p>
        </p:txBody>
      </p:sp>
    </p:spTree>
    <p:extLst>
      <p:ext uri="{BB962C8B-B14F-4D97-AF65-F5344CB8AC3E}">
        <p14:creationId xmlns:p14="http://schemas.microsoft.com/office/powerpoint/2010/main" val="427515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sz="1200" dirty="0" smtClean="0">
                <a:latin typeface="Times New Roman" panose="02020603050405020304" pitchFamily="18" charset="0"/>
              </a:rPr>
              <a:t>	This slide illustrates an example of upstream pre-equalization in action. To demonstrate the performance of DOCSIS 2.0</a:t>
            </a:r>
            <a:r>
              <a:rPr lang="en-US" altLang="de-DE" sz="1200" dirty="0" smtClean="0"/>
              <a:t>’</a:t>
            </a:r>
            <a:r>
              <a:rPr lang="en-US" altLang="de-DE" sz="1200" dirty="0" smtClean="0">
                <a:latin typeface="Times New Roman" panose="02020603050405020304" pitchFamily="18" charset="0"/>
              </a:rPr>
              <a:t>s 24-tap pre-equalization, a cable modem was set up to transmit a 6.4 MHz-wide 64-QAM signal at a center frequency of 48 </a:t>
            </a:r>
            <a:r>
              <a:rPr lang="en-US" altLang="de-DE" sz="1200" dirty="0" err="1" smtClean="0">
                <a:latin typeface="Times New Roman" panose="02020603050405020304" pitchFamily="18" charset="0"/>
              </a:rPr>
              <a:t>MHz.</a:t>
            </a:r>
            <a:r>
              <a:rPr lang="en-US" altLang="de-DE" sz="1200" dirty="0" smtClean="0">
                <a:latin typeface="Times New Roman" panose="02020603050405020304" pitchFamily="18" charset="0"/>
              </a:rPr>
              <a:t> This frequency forced the signal through the </a:t>
            </a:r>
            <a:r>
              <a:rPr lang="en-US" altLang="de-DE" sz="1200" dirty="0" err="1" smtClean="0">
                <a:latin typeface="Times New Roman" panose="02020603050405020304" pitchFamily="18" charset="0"/>
              </a:rPr>
              <a:t>rolloff</a:t>
            </a:r>
            <a:r>
              <a:rPr lang="en-US" altLang="de-DE" sz="1200" dirty="0" smtClean="0">
                <a:latin typeface="Times New Roman" panose="02020603050405020304" pitchFamily="18" charset="0"/>
              </a:rPr>
              <a:t> area of the cable modem</a:t>
            </a:r>
            <a:r>
              <a:rPr lang="en-US" altLang="de-DE" sz="1200" dirty="0" smtClean="0"/>
              <a:t>’</a:t>
            </a:r>
            <a:r>
              <a:rPr lang="en-US" altLang="de-DE" sz="1200" dirty="0" smtClean="0">
                <a:latin typeface="Times New Roman" panose="02020603050405020304" pitchFamily="18" charset="0"/>
              </a:rPr>
              <a:t>s internal low pass filter, causing substantial in-channel tilt. The upper photo shows the 64-QAM signal as received by the CMTS without adaptive pre-equalization, and the lower photo shows the same signal at the CMTS input after the modem</a:t>
            </a:r>
            <a:r>
              <a:rPr lang="en-US" altLang="de-DE" sz="1200" dirty="0" smtClean="0"/>
              <a:t>’</a:t>
            </a:r>
            <a:r>
              <a:rPr lang="en-US" altLang="de-DE" sz="1200" dirty="0" smtClean="0">
                <a:latin typeface="Times New Roman" panose="02020603050405020304" pitchFamily="18" charset="0"/>
              </a:rPr>
              <a:t>s adaptive pre-equalization was turned on.</a:t>
            </a:r>
          </a:p>
          <a:p>
            <a:r>
              <a:rPr lang="en-US" altLang="de-DE" sz="1200" b="1" dirty="0" smtClean="0">
                <a:latin typeface="Times New Roman" panose="02020603050405020304" pitchFamily="18" charset="0"/>
              </a:rPr>
              <a:t>Before adaptive equalization:</a:t>
            </a:r>
            <a:r>
              <a:rPr lang="en-US" altLang="de-DE" sz="1200" dirty="0" smtClean="0">
                <a:latin typeface="Times New Roman" panose="02020603050405020304" pitchFamily="18" charset="0"/>
              </a:rPr>
              <a:t> The in-channel tilt caused correctable FEC errors to increment at a rate of about 7000 </a:t>
            </a:r>
            <a:r>
              <a:rPr lang="en-US" altLang="de-DE" sz="1200" dirty="0" err="1" smtClean="0">
                <a:latin typeface="Times New Roman" panose="02020603050405020304" pitchFamily="18" charset="0"/>
              </a:rPr>
              <a:t>errored</a:t>
            </a:r>
            <a:r>
              <a:rPr lang="en-US" altLang="de-DE" sz="1200" dirty="0" smtClean="0">
                <a:latin typeface="Times New Roman" panose="02020603050405020304" pitchFamily="18" charset="0"/>
              </a:rPr>
              <a:t> </a:t>
            </a:r>
            <a:r>
              <a:rPr lang="en-US" altLang="de-DE" sz="1200" dirty="0" err="1" smtClean="0">
                <a:latin typeface="Times New Roman" panose="02020603050405020304" pitchFamily="18" charset="0"/>
              </a:rPr>
              <a:t>codewords</a:t>
            </a:r>
            <a:r>
              <a:rPr lang="en-US" altLang="de-DE" sz="1200" dirty="0" smtClean="0">
                <a:latin typeface="Times New Roman" panose="02020603050405020304" pitchFamily="18" charset="0"/>
              </a:rPr>
              <a:t> per second (232 bytes per </a:t>
            </a:r>
            <a:r>
              <a:rPr lang="en-US" altLang="de-DE" sz="1200" dirty="0" err="1" smtClean="0">
                <a:latin typeface="Times New Roman" panose="02020603050405020304" pitchFamily="18" charset="0"/>
              </a:rPr>
              <a:t>codeword</a:t>
            </a:r>
            <a:r>
              <a:rPr lang="en-US" altLang="de-DE" sz="1200" dirty="0" smtClean="0">
                <a:latin typeface="Times New Roman" panose="02020603050405020304" pitchFamily="18" charset="0"/>
              </a:rPr>
              <a:t>). The CMTS</a:t>
            </a:r>
            <a:r>
              <a:rPr lang="en-US" altLang="de-DE" sz="1200" dirty="0" smtClean="0"/>
              <a:t>’</a:t>
            </a:r>
            <a:r>
              <a:rPr lang="en-US" altLang="de-DE" sz="1200" dirty="0" smtClean="0">
                <a:latin typeface="Times New Roman" panose="02020603050405020304" pitchFamily="18" charset="0"/>
              </a:rPr>
              <a:t>s reported upstream </a:t>
            </a:r>
            <a:r>
              <a:rPr lang="en-US" altLang="de-DE" sz="1200" dirty="0" err="1" smtClean="0">
                <a:latin typeface="Times New Roman" panose="02020603050405020304" pitchFamily="18" charset="0"/>
              </a:rPr>
              <a:t>unequalized</a:t>
            </a:r>
            <a:r>
              <a:rPr lang="en-US" altLang="de-DE" sz="1200" dirty="0" smtClean="0">
                <a:latin typeface="Times New Roman" panose="02020603050405020304" pitchFamily="18" charset="0"/>
              </a:rPr>
              <a:t> MER (</a:t>
            </a:r>
            <a:r>
              <a:rPr lang="en-US" altLang="de-DE" sz="1200" dirty="0" smtClean="0"/>
              <a:t>“</a:t>
            </a:r>
            <a:r>
              <a:rPr lang="en-US" altLang="de-DE" sz="1200" dirty="0" smtClean="0">
                <a:latin typeface="Times New Roman" panose="02020603050405020304" pitchFamily="18" charset="0"/>
              </a:rPr>
              <a:t>SNR</a:t>
            </a:r>
            <a:r>
              <a:rPr lang="en-US" altLang="de-DE" sz="1200" dirty="0" smtClean="0"/>
              <a:t>”</a:t>
            </a:r>
            <a:r>
              <a:rPr lang="en-US" altLang="de-DE" sz="1200" dirty="0" smtClean="0">
                <a:latin typeface="Times New Roman" panose="02020603050405020304" pitchFamily="18" charset="0"/>
              </a:rPr>
              <a:t>) was 23 </a:t>
            </a:r>
            <a:r>
              <a:rPr lang="en-US" altLang="de-DE" sz="1200" dirty="0" err="1" smtClean="0">
                <a:latin typeface="Times New Roman" panose="02020603050405020304" pitchFamily="18" charset="0"/>
              </a:rPr>
              <a:t>dB.</a:t>
            </a:r>
            <a:endParaRPr lang="en-US" altLang="de-DE" sz="1200" dirty="0" smtClean="0">
              <a:latin typeface="Times New Roman" panose="02020603050405020304" pitchFamily="18" charset="0"/>
            </a:endParaRPr>
          </a:p>
          <a:p>
            <a:r>
              <a:rPr lang="en-US" altLang="de-DE" sz="1200" b="1" dirty="0" smtClean="0">
                <a:latin typeface="Times New Roman" panose="02020603050405020304" pitchFamily="18" charset="0"/>
              </a:rPr>
              <a:t>After adaptive equalization:</a:t>
            </a:r>
            <a:r>
              <a:rPr lang="en-US" altLang="de-DE" sz="1200" dirty="0" smtClean="0">
                <a:latin typeface="Times New Roman" panose="02020603050405020304" pitchFamily="18" charset="0"/>
              </a:rPr>
              <a:t> The modem</a:t>
            </a:r>
            <a:r>
              <a:rPr lang="en-US" altLang="de-DE" sz="1200" dirty="0" smtClean="0"/>
              <a:t>’</a:t>
            </a:r>
            <a:r>
              <a:rPr lang="en-US" altLang="de-DE" sz="1200" dirty="0" smtClean="0">
                <a:latin typeface="Times New Roman" panose="02020603050405020304" pitchFamily="18" charset="0"/>
              </a:rPr>
              <a:t>s 24-tap pre-equalizer was able to compensate for nearly all of the in-channel tilt (with no change in digital channel power). The result: No correctable or uncorrectable FEC errors and the CMTS</a:t>
            </a:r>
            <a:r>
              <a:rPr lang="en-US" altLang="de-DE" sz="1200" dirty="0" smtClean="0"/>
              <a:t>’</a:t>
            </a:r>
            <a:r>
              <a:rPr lang="en-US" altLang="de-DE" sz="1200" dirty="0" smtClean="0">
                <a:latin typeface="Times New Roman" panose="02020603050405020304" pitchFamily="18" charset="0"/>
              </a:rPr>
              <a:t>s reported upstream </a:t>
            </a:r>
            <a:r>
              <a:rPr lang="en-US" altLang="de-DE" sz="1200" dirty="0" err="1" smtClean="0">
                <a:latin typeface="Times New Roman" panose="02020603050405020304" pitchFamily="18" charset="0"/>
              </a:rPr>
              <a:t>unequalized</a:t>
            </a:r>
            <a:r>
              <a:rPr lang="en-US" altLang="de-DE" sz="1200" dirty="0" smtClean="0">
                <a:latin typeface="Times New Roman" panose="02020603050405020304" pitchFamily="18" charset="0"/>
              </a:rPr>
              <a:t> MER increased to ~36 </a:t>
            </a:r>
            <a:r>
              <a:rPr lang="en-US" altLang="de-DE" sz="1200" dirty="0" err="1" smtClean="0">
                <a:latin typeface="Times New Roman" panose="02020603050405020304" pitchFamily="18" charset="0"/>
              </a:rPr>
              <a:t>dB.</a:t>
            </a:r>
            <a:endParaRPr lang="en-US" altLang="de-DE" sz="1200" dirty="0" smtClean="0">
              <a:latin typeface="Times New Roman" panose="02020603050405020304" pitchFamily="18" charset="0"/>
            </a:endParaRPr>
          </a:p>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17</a:t>
            </a:fld>
            <a:endParaRPr lang="de-DE"/>
          </a:p>
        </p:txBody>
      </p:sp>
    </p:spTree>
    <p:extLst>
      <p:ext uri="{BB962C8B-B14F-4D97-AF65-F5344CB8AC3E}">
        <p14:creationId xmlns:p14="http://schemas.microsoft.com/office/powerpoint/2010/main" val="164491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New technologies are being pursued to address the DS bottleneck conundrum.</a:t>
            </a:r>
          </a:p>
          <a:p>
            <a:r>
              <a:rPr lang="en-US" altLang="de-DE" dirty="0" smtClean="0"/>
              <a:t>DOCSIS 3.0 uses a channel bonding technique to achieve higher capacity links, enable faster high speed data (HSD) service, and provide M x N MAC domains to enable video over IP solutions.</a:t>
            </a:r>
          </a:p>
          <a:p>
            <a:r>
              <a:rPr lang="en-US" altLang="de-DE" dirty="0" smtClean="0"/>
              <a:t>The idea of multiple grants per request or outstanding requests with DOCSIS 3.0 is also a good idea for US speed, but still doesn't fix the CPU issue on the CM.</a:t>
            </a:r>
          </a:p>
          <a:p>
            <a:r>
              <a:rPr lang="en-US" altLang="de-DE" dirty="0" smtClean="0"/>
              <a:t>The modular CMTS (M-CMTS) architecture is promoted to achieve better DOCSIS economics, lower cost DS PHY, and de-couple DS and US ports.  One day we may see fiber optic nodes with DOCSIS physical layer chips embedded so we can use ingress cancellation at the node, digital links from the node back to the </a:t>
            </a:r>
            <a:r>
              <a:rPr lang="en-US" altLang="de-DE" dirty="0" err="1" smtClean="0"/>
              <a:t>headend</a:t>
            </a:r>
            <a:r>
              <a:rPr lang="en-US" altLang="de-DE" dirty="0" smtClean="0"/>
              <a:t> without the need to amplify, and no more laser clipping.  Of course, this means all traffic needs to be DOCSIS-based on the US!</a:t>
            </a:r>
          </a:p>
          <a:p>
            <a:r>
              <a:rPr lang="en-US" altLang="de-DE" dirty="0" smtClean="0"/>
              <a:t>The integrated-CMTS idea is a way to use “off-the-shelf” external QAM boxes and the existing CMTS just for US connectivity.  This allows return on invest and no “fork-lift” upgrades of the CMST chassis and/or limited cabling changes.</a:t>
            </a:r>
          </a:p>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18</a:t>
            </a:fld>
            <a:endParaRPr lang="de-DE"/>
          </a:p>
        </p:txBody>
      </p:sp>
    </p:spTree>
    <p:extLst>
      <p:ext uri="{BB962C8B-B14F-4D97-AF65-F5344CB8AC3E}">
        <p14:creationId xmlns:p14="http://schemas.microsoft.com/office/powerpoint/2010/main" val="427597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3910E5A-E023-4118-BEC1-F27AB2A3F5A3}" type="slidenum">
              <a:rPr lang="de-DE" smtClean="0"/>
              <a:t>24</a:t>
            </a:fld>
            <a:endParaRPr lang="de-DE"/>
          </a:p>
        </p:txBody>
      </p:sp>
    </p:spTree>
    <p:extLst>
      <p:ext uri="{BB962C8B-B14F-4D97-AF65-F5344CB8AC3E}">
        <p14:creationId xmlns:p14="http://schemas.microsoft.com/office/powerpoint/2010/main" val="213284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902EDAF-17BA-4806-83E5-ABE08DA0F57A}" type="slidenum">
              <a:rPr lang="de-DE" altLang="de-DE"/>
              <a:pPr/>
              <a:t>32</a:t>
            </a:fld>
            <a:endParaRPr lang="de-DE" altLang="de-DE"/>
          </a:p>
        </p:txBody>
      </p:sp>
    </p:spTree>
    <p:extLst>
      <p:ext uri="{BB962C8B-B14F-4D97-AF65-F5344CB8AC3E}">
        <p14:creationId xmlns:p14="http://schemas.microsoft.com/office/powerpoint/2010/main" val="402624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AA73DF5-C333-45D3-A99C-CB8AFE070AD3}" type="datetimeFigureOut">
              <a:rPr lang="de-DE" smtClean="0"/>
              <a:t>25.05.2017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422444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AA73DF5-C333-45D3-A99C-CB8AFE070AD3}" type="datetimeFigureOut">
              <a:rPr lang="de-DE" smtClean="0"/>
              <a:t>25.05.2017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237689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AA73DF5-C333-45D3-A99C-CB8AFE070AD3}" type="datetimeFigureOut">
              <a:rPr lang="de-DE" smtClean="0"/>
              <a:t>25.05.2017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146370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ogo2">
    <p:spTree>
      <p:nvGrpSpPr>
        <p:cNvPr id="1" name=""/>
        <p:cNvGrpSpPr/>
        <p:nvPr/>
      </p:nvGrpSpPr>
      <p:grpSpPr>
        <a:xfrm>
          <a:off x="0" y="0"/>
          <a:ext cx="0" cy="0"/>
          <a:chOff x="0" y="0"/>
          <a:chExt cx="0" cy="0"/>
        </a:xfrm>
      </p:grpSpPr>
      <p:pic>
        <p:nvPicPr>
          <p:cNvPr id="2" name="Bild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2" y="385763"/>
            <a:ext cx="232886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5"/>
          <p:cNvSpPr>
            <a:spLocks noGrp="1"/>
          </p:cNvSpPr>
          <p:nvPr>
            <p:ph type="sldNum" sz="quarter" idx="10"/>
          </p:nvPr>
        </p:nvSpPr>
        <p:spPr/>
        <p:txBody>
          <a:bodyPr/>
          <a:lstStyle>
            <a:lvl1pPr>
              <a:defRPr/>
            </a:lvl1pPr>
          </a:lstStyle>
          <a:p>
            <a:fld id="{3E99C554-EC8A-435F-B452-8783CB6DD0AD}" type="slidenum">
              <a:rPr lang="de-DE" altLang="de-DE"/>
              <a:pPr/>
              <a:t>‹Nr.›</a:t>
            </a:fld>
            <a:endParaRPr lang="de-DE" altLang="de-DE"/>
          </a:p>
        </p:txBody>
      </p:sp>
      <p:pic>
        <p:nvPicPr>
          <p:cNvPr id="21506" name="Picture 2" descr="C:\Users\Artur\Desktop\albismart-logo-3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18522"/>
            <a:ext cx="864096"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Artur\Desktop\logo-web-145794902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3848" y="18522"/>
            <a:ext cx="864096" cy="100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55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AA73DF5-C333-45D3-A99C-CB8AFE070AD3}" type="datetimeFigureOut">
              <a:rPr lang="de-DE" smtClean="0"/>
              <a:t>25.05.2017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97852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AA73DF5-C333-45D3-A99C-CB8AFE070AD3}" type="datetimeFigureOut">
              <a:rPr lang="de-DE" smtClean="0"/>
              <a:t>25.05.2017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134831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AA73DF5-C333-45D3-A99C-CB8AFE070AD3}" type="datetimeFigureOut">
              <a:rPr lang="de-DE" smtClean="0"/>
              <a:t>25.05.2017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100802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AA73DF5-C333-45D3-A99C-CB8AFE070AD3}" type="datetimeFigureOut">
              <a:rPr lang="de-DE" smtClean="0"/>
              <a:t>25.05.2017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167647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AA73DF5-C333-45D3-A99C-CB8AFE070AD3}" type="datetimeFigureOut">
              <a:rPr lang="de-DE" smtClean="0"/>
              <a:t>25.05.2017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46139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A73DF5-C333-45D3-A99C-CB8AFE070AD3}" type="datetimeFigureOut">
              <a:rPr lang="de-DE" smtClean="0"/>
              <a:t>25.05.2017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189105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AA73DF5-C333-45D3-A99C-CB8AFE070AD3}" type="datetimeFigureOut">
              <a:rPr lang="de-DE" smtClean="0"/>
              <a:t>25.05.2017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358185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AA73DF5-C333-45D3-A99C-CB8AFE070AD3}" type="datetimeFigureOut">
              <a:rPr lang="de-DE" smtClean="0"/>
              <a:t>25.05.2017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63CCA-E646-4F4A-BA12-6D03E8C92923}" type="slidenum">
              <a:rPr lang="de-DE" smtClean="0"/>
              <a:t>‹Nr.›</a:t>
            </a:fld>
            <a:endParaRPr lang="de-DE"/>
          </a:p>
        </p:txBody>
      </p:sp>
    </p:spTree>
    <p:extLst>
      <p:ext uri="{BB962C8B-B14F-4D97-AF65-F5344CB8AC3E}">
        <p14:creationId xmlns:p14="http://schemas.microsoft.com/office/powerpoint/2010/main" val="16163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73DF5-C333-45D3-A99C-CB8AFE070AD3}" type="datetimeFigureOut">
              <a:rPr lang="de-DE" smtClean="0"/>
              <a:t>25.05.2017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63CCA-E646-4F4A-BA12-6D03E8C92923}" type="slidenum">
              <a:rPr lang="de-DE" smtClean="0"/>
              <a:t>‹Nr.›</a:t>
            </a:fld>
            <a:endParaRPr lang="de-DE"/>
          </a:p>
        </p:txBody>
      </p:sp>
    </p:spTree>
    <p:extLst>
      <p:ext uri="{BB962C8B-B14F-4D97-AF65-F5344CB8AC3E}">
        <p14:creationId xmlns:p14="http://schemas.microsoft.com/office/powerpoint/2010/main" val="396074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jpeg"/><Relationship Id="rId7"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32.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3.bin"/><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33.w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eg"/><Relationship Id="rId7"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Bild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744"/>
            <a:ext cx="9144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Foliennummernplatzhalt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83A028B-1048-4C65-B676-B6F31AB0C9BC}" type="slidenum">
              <a:rPr lang="de-DE" altLang="de-DE">
                <a:solidFill>
                  <a:srgbClr val="1049A6"/>
                </a:solidFill>
                <a:latin typeface="Prompt" charset="0"/>
              </a:rPr>
              <a:pPr/>
              <a:t>1</a:t>
            </a:fld>
            <a:endParaRPr lang="de-DE" altLang="de-DE">
              <a:solidFill>
                <a:srgbClr val="1049A6"/>
              </a:solidFill>
              <a:latin typeface="Prompt" charset="0"/>
            </a:endParaRPr>
          </a:p>
        </p:txBody>
      </p:sp>
      <p:sp>
        <p:nvSpPr>
          <p:cNvPr id="8" name="Inhaltsplatzhalter 2"/>
          <p:cNvSpPr txBox="1">
            <a:spLocks/>
          </p:cNvSpPr>
          <p:nvPr/>
        </p:nvSpPr>
        <p:spPr>
          <a:xfrm>
            <a:off x="639763" y="1752600"/>
            <a:ext cx="8158162" cy="54927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 typeface="Arial" pitchFamily="4" charset="0"/>
              <a:buNone/>
              <a:defRPr/>
            </a:pPr>
            <a:r>
              <a:rPr lang="de-DE" b="1" cap="all" spc="200" dirty="0" err="1" smtClean="0">
                <a:solidFill>
                  <a:schemeClr val="bg1"/>
                </a:solidFill>
                <a:latin typeface="Prompt" charset="0"/>
                <a:ea typeface="Prompt" charset="0"/>
                <a:cs typeface="Prompt" charset="0"/>
              </a:rPr>
              <a:t>Docsis</a:t>
            </a:r>
            <a:endParaRPr lang="de-DE" b="1" cap="all" spc="200" dirty="0" smtClean="0">
              <a:solidFill>
                <a:schemeClr val="bg1"/>
              </a:solidFill>
              <a:latin typeface="Prompt" charset="0"/>
              <a:ea typeface="Prompt" charset="0"/>
              <a:cs typeface="Prompt" charset="0"/>
            </a:endParaRPr>
          </a:p>
          <a:p>
            <a:pPr algn="ctr" eaLnBrk="1" hangingPunct="1">
              <a:buFont typeface="Arial" pitchFamily="4" charset="0"/>
              <a:buNone/>
              <a:defRPr/>
            </a:pPr>
            <a:r>
              <a:rPr lang="de-DE" sz="2600" b="1" cap="all" spc="200" dirty="0">
                <a:solidFill>
                  <a:schemeClr val="bg1"/>
                </a:solidFill>
                <a:latin typeface="Prompt" charset="0"/>
                <a:ea typeface="Prompt" charset="0"/>
                <a:cs typeface="Prompt" charset="0"/>
              </a:rPr>
              <a:t>Basics - Outlook - Discussion</a:t>
            </a:r>
            <a:endParaRPr lang="de-DE" sz="2600" b="1" cap="all" spc="200" dirty="0" smtClean="0">
              <a:solidFill>
                <a:schemeClr val="bg1"/>
              </a:solidFill>
              <a:latin typeface="Prompt" charset="0"/>
              <a:ea typeface="Prompt" charset="0"/>
              <a:cs typeface="Prompt" charset="0"/>
            </a:endParaRPr>
          </a:p>
        </p:txBody>
      </p:sp>
      <p:sp>
        <p:nvSpPr>
          <p:cNvPr id="6149" name="Rechteck 3"/>
          <p:cNvSpPr>
            <a:spLocks noChangeArrowheads="1"/>
          </p:cNvSpPr>
          <p:nvPr/>
        </p:nvSpPr>
        <p:spPr bwMode="auto">
          <a:xfrm>
            <a:off x="5886450" y="5511800"/>
            <a:ext cx="254428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ts val="1700"/>
              </a:lnSpc>
            </a:pPr>
            <a:r>
              <a:rPr lang="de-DE" altLang="de-DE" i="1" dirty="0" err="1">
                <a:solidFill>
                  <a:srgbClr val="082444"/>
                </a:solidFill>
                <a:latin typeface="Prompt" charset="0"/>
              </a:rPr>
              <a:t>Arbnor</a:t>
            </a:r>
            <a:r>
              <a:rPr lang="de-DE" altLang="de-DE" i="1" dirty="0">
                <a:solidFill>
                  <a:srgbClr val="082444"/>
                </a:solidFill>
                <a:latin typeface="Prompt" charset="0"/>
              </a:rPr>
              <a:t> Gashi</a:t>
            </a:r>
          </a:p>
          <a:p>
            <a:pPr eaLnBrk="1" hangingPunct="1">
              <a:lnSpc>
                <a:spcPts val="1700"/>
              </a:lnSpc>
            </a:pPr>
            <a:r>
              <a:rPr lang="de-DE" altLang="de-DE" i="1" dirty="0" smtClean="0">
                <a:solidFill>
                  <a:srgbClr val="082444"/>
                </a:solidFill>
                <a:latin typeface="Prompt" charset="0"/>
              </a:rPr>
              <a:t>Prishtine, 26. </a:t>
            </a:r>
            <a:r>
              <a:rPr lang="de-DE" altLang="de-DE" i="1" dirty="0">
                <a:solidFill>
                  <a:srgbClr val="082444"/>
                </a:solidFill>
                <a:latin typeface="Prompt" charset="0"/>
              </a:rPr>
              <a:t>Mai 2017</a:t>
            </a:r>
          </a:p>
        </p:txBody>
      </p:sp>
      <p:pic>
        <p:nvPicPr>
          <p:cNvPr id="20482" name="Picture 2"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233194"/>
            <a:ext cx="30956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Artur\Desktop\albismart-logo-3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Artur\Desktop\logo-web-14579490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434" y="-1"/>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Artur\Desktop\Screenshot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95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Bild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1101"/>
            <a:ext cx="9144000" cy="7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Foliennummernplatzhalt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876C08B-99DA-45DE-9793-1163517EE002}" type="slidenum">
              <a:rPr lang="de-DE" altLang="de-DE">
                <a:solidFill>
                  <a:srgbClr val="1049A6"/>
                </a:solidFill>
                <a:latin typeface="Prompt" charset="0"/>
              </a:rPr>
              <a:pPr/>
              <a:t>10</a:t>
            </a:fld>
            <a:endParaRPr lang="de-DE" altLang="de-DE">
              <a:solidFill>
                <a:srgbClr val="1049A6"/>
              </a:solidFill>
              <a:latin typeface="Prompt" charset="0"/>
            </a:endParaRPr>
          </a:p>
        </p:txBody>
      </p:sp>
      <p:sp>
        <p:nvSpPr>
          <p:cNvPr id="6" name="Rectangle 2"/>
          <p:cNvSpPr txBox="1">
            <a:spLocks noChangeArrowheads="1"/>
          </p:cNvSpPr>
          <p:nvPr/>
        </p:nvSpPr>
        <p:spPr bwMode="auto">
          <a:xfrm>
            <a:off x="-12738" y="1225178"/>
            <a:ext cx="9144000" cy="647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altLang="de-DE" sz="3200" dirty="0">
                <a:solidFill>
                  <a:schemeClr val="bg1"/>
                </a:solidFill>
                <a:latin typeface="Prompt"/>
                <a:ea typeface="Tahoma" panose="020B0604030504040204" pitchFamily="34" charset="0"/>
                <a:cs typeface="Tahoma" panose="020B0604030504040204" pitchFamily="34" charset="0"/>
              </a:rPr>
              <a:t>Bandwidth in </a:t>
            </a:r>
            <a:r>
              <a:rPr lang="de-AT" altLang="de-DE" sz="3200" dirty="0" smtClean="0">
                <a:solidFill>
                  <a:schemeClr val="bg1"/>
                </a:solidFill>
                <a:latin typeface="Prompt"/>
                <a:ea typeface="Tahoma" panose="020B0604030504040204" pitchFamily="34" charset="0"/>
                <a:cs typeface="Tahoma" panose="020B0604030504040204" pitchFamily="34" charset="0"/>
              </a:rPr>
              <a:t>Detail</a:t>
            </a:r>
            <a:endParaRPr lang="de-DE" altLang="de-DE" sz="3200" dirty="0" smtClean="0">
              <a:solidFill>
                <a:schemeClr val="bg1"/>
              </a:solidFill>
              <a:latin typeface="Prompt"/>
              <a:ea typeface="Tahoma" panose="020B0604030504040204" pitchFamily="34" charset="0"/>
              <a:cs typeface="Tahoma" panose="020B0604030504040204" pitchFamily="34" charset="0"/>
            </a:endParaRPr>
          </a:p>
        </p:txBody>
      </p:sp>
      <p:pic>
        <p:nvPicPr>
          <p:cNvPr id="25604" name="Picture 4" descr="https://image.slidesharecdn.com/docsisintro-160325040709/95/a-very-quick-introduction-to-hfc-docsis-30-and-31-19-638.jpg?cb=1463530090"/>
          <p:cNvPicPr>
            <a:picLocks noChangeAspect="1" noChangeArrowheads="1"/>
          </p:cNvPicPr>
          <p:nvPr/>
        </p:nvPicPr>
        <p:blipFill rotWithShape="1">
          <a:blip r:embed="rId3">
            <a:extLst>
              <a:ext uri="{28A0092B-C50C-407E-A947-70E740481C1C}">
                <a14:useLocalDpi xmlns:a14="http://schemas.microsoft.com/office/drawing/2010/main" val="0"/>
              </a:ext>
            </a:extLst>
          </a:blip>
          <a:srcRect t="23341" b="35624"/>
          <a:stretch/>
        </p:blipFill>
        <p:spPr bwMode="auto">
          <a:xfrm>
            <a:off x="-108520" y="5085184"/>
            <a:ext cx="5644902" cy="150452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rotWithShape="1">
          <a:blip r:embed="rId4"/>
          <a:srcRect t="5217" r="19342" b="25451"/>
          <a:stretch/>
        </p:blipFill>
        <p:spPr>
          <a:xfrm>
            <a:off x="1069" y="1936680"/>
            <a:ext cx="5363020" cy="3076496"/>
          </a:xfrm>
          <a:prstGeom prst="rect">
            <a:avLst/>
          </a:prstGeom>
        </p:spPr>
      </p:pic>
      <p:pic>
        <p:nvPicPr>
          <p:cNvPr id="25606" name="Picture 6" descr="https://image.slidesharecdn.com/docsisintro-160325040709/95/a-very-quick-introduction-to-hfc-docsis-30-and-31-26-638.jpg?cb=1463530090"/>
          <p:cNvPicPr>
            <a:picLocks noChangeAspect="1" noChangeArrowheads="1"/>
          </p:cNvPicPr>
          <p:nvPr/>
        </p:nvPicPr>
        <p:blipFill rotWithShape="1">
          <a:blip r:embed="rId5">
            <a:extLst>
              <a:ext uri="{28A0092B-C50C-407E-A947-70E740481C1C}">
                <a14:useLocalDpi xmlns:a14="http://schemas.microsoft.com/office/drawing/2010/main" val="0"/>
              </a:ext>
            </a:extLst>
          </a:blip>
          <a:srcRect l="25337" t="19623" r="30895" b="34671"/>
          <a:stretch/>
        </p:blipFill>
        <p:spPr bwMode="auto">
          <a:xfrm>
            <a:off x="5571584" y="1944763"/>
            <a:ext cx="244827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6"/>
          <a:stretch>
            <a:fillRect/>
          </a:stretch>
        </p:blipFill>
        <p:spPr>
          <a:xfrm>
            <a:off x="5536382" y="4759602"/>
            <a:ext cx="2647950" cy="2057400"/>
          </a:xfrm>
          <a:prstGeom prst="rect">
            <a:avLst/>
          </a:prstGeom>
        </p:spPr>
      </p:pic>
      <p:sp>
        <p:nvSpPr>
          <p:cNvPr id="13" name="Textfeld 12"/>
          <p:cNvSpPr txBox="1"/>
          <p:nvPr/>
        </p:nvSpPr>
        <p:spPr>
          <a:xfrm>
            <a:off x="5508104" y="4213500"/>
            <a:ext cx="7920880" cy="369332"/>
          </a:xfrm>
          <a:prstGeom prst="rect">
            <a:avLst/>
          </a:prstGeom>
          <a:noFill/>
        </p:spPr>
        <p:txBody>
          <a:bodyPr wrap="square" rtlCol="0">
            <a:spAutoFit/>
          </a:bodyPr>
          <a:lstStyle/>
          <a:p>
            <a:r>
              <a:rPr lang="de-DE" dirty="0" smtClean="0"/>
              <a:t>DS vs. US ( Ex.5xOFDM–2xOFDMA)</a:t>
            </a:r>
            <a:endParaRPr lang="de-DE" dirty="0"/>
          </a:p>
        </p:txBody>
      </p:sp>
      <p:pic>
        <p:nvPicPr>
          <p:cNvPr id="11" name="Picture 3" descr="C:\Users\Artur\Desktop\albismart-logo-3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Artur\Desktop\logo-web-145794902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rtur\Desktop\Screenshot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157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052736"/>
            <a:ext cx="9144000" cy="52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1763688" y="1052736"/>
            <a:ext cx="692308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defRPr/>
            </a:pPr>
            <a:r>
              <a:rPr lang="en-US" altLang="de-DE" sz="3200" dirty="0">
                <a:solidFill>
                  <a:schemeClr val="bg1"/>
                </a:solidFill>
                <a:latin typeface="Prompt"/>
              </a:rPr>
              <a:t>Initialize a M</a:t>
            </a:r>
            <a:r>
              <a:rPr lang="en-US" altLang="de-DE" sz="3200" dirty="0" smtClean="0">
                <a:solidFill>
                  <a:schemeClr val="bg1"/>
                </a:solidFill>
                <a:latin typeface="Prompt"/>
              </a:rPr>
              <a:t>odem</a:t>
            </a:r>
          </a:p>
        </p:txBody>
      </p:sp>
      <p:sp>
        <p:nvSpPr>
          <p:cNvPr id="3" name="Text Box 6"/>
          <p:cNvSpPr txBox="1">
            <a:spLocks noChangeArrowheads="1"/>
          </p:cNvSpPr>
          <p:nvPr/>
        </p:nvSpPr>
        <p:spPr bwMode="auto">
          <a:xfrm>
            <a:off x="323528" y="1556792"/>
            <a:ext cx="19216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de-DE" sz="2800" b="1" dirty="0"/>
              <a:t>“</a:t>
            </a:r>
            <a:r>
              <a:rPr lang="en-US" altLang="de-DE" sz="2400" b="1" dirty="0">
                <a:latin typeface="Prompt"/>
              </a:rPr>
              <a:t>Ranging</a:t>
            </a:r>
            <a:r>
              <a:rPr lang="en-US" altLang="de-DE" sz="2800" b="1" dirty="0">
                <a:latin typeface="Prompt"/>
              </a:rPr>
              <a:t>”</a:t>
            </a:r>
          </a:p>
        </p:txBody>
      </p:sp>
      <p:sp>
        <p:nvSpPr>
          <p:cNvPr id="4" name="Rectangle 3"/>
          <p:cNvSpPr>
            <a:spLocks noChangeArrowheads="1"/>
          </p:cNvSpPr>
          <p:nvPr/>
        </p:nvSpPr>
        <p:spPr bwMode="auto">
          <a:xfrm>
            <a:off x="1043608" y="2024287"/>
            <a:ext cx="6792913" cy="2092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29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chemeClr val="hlink"/>
              </a:buClr>
              <a:buSzPct val="110000"/>
              <a:buFont typeface="Wingdings" pitchFamily="2" charset="2"/>
              <a:buBlip>
                <a:blip r:embed="rId4"/>
              </a:buBlip>
            </a:pPr>
            <a:r>
              <a:rPr lang="en-US" altLang="de-DE" sz="2000" dirty="0" err="1">
                <a:solidFill>
                  <a:schemeClr val="hlink"/>
                </a:solidFill>
                <a:latin typeface="Prompt"/>
              </a:rPr>
              <a:t>Scannen</a:t>
            </a:r>
            <a:r>
              <a:rPr lang="en-US" altLang="de-DE" sz="2000" dirty="0">
                <a:solidFill>
                  <a:schemeClr val="hlink"/>
                </a:solidFill>
                <a:latin typeface="Prompt"/>
              </a:rPr>
              <a:t> and </a:t>
            </a:r>
            <a:r>
              <a:rPr lang="en-US" altLang="de-DE" sz="2000" dirty="0" err="1">
                <a:solidFill>
                  <a:schemeClr val="hlink"/>
                </a:solidFill>
                <a:latin typeface="Prompt"/>
              </a:rPr>
              <a:t>Synchronisieren</a:t>
            </a:r>
            <a:r>
              <a:rPr lang="en-US" altLang="de-DE" sz="2000" dirty="0">
                <a:solidFill>
                  <a:schemeClr val="hlink"/>
                </a:solidFill>
                <a:latin typeface="Prompt"/>
              </a:rPr>
              <a:t> </a:t>
            </a:r>
          </a:p>
          <a:p>
            <a:pPr eaLnBrk="1" hangingPunct="1">
              <a:spcBef>
                <a:spcPct val="20000"/>
              </a:spcBef>
              <a:buClr>
                <a:schemeClr val="hlink"/>
              </a:buClr>
              <a:buSzPct val="110000"/>
              <a:buFont typeface="Wingdings" pitchFamily="2" charset="2"/>
              <a:buBlip>
                <a:blip r:embed="rId4"/>
              </a:buBlip>
            </a:pPr>
            <a:r>
              <a:rPr lang="en-US" altLang="de-DE" sz="2000" dirty="0" smtClean="0">
                <a:solidFill>
                  <a:schemeClr val="hlink"/>
                </a:solidFill>
                <a:latin typeface="Prompt"/>
              </a:rPr>
              <a:t>Scan </a:t>
            </a:r>
            <a:r>
              <a:rPr lang="en-US" altLang="de-DE" sz="2000" dirty="0" err="1" smtClean="0">
                <a:solidFill>
                  <a:schemeClr val="hlink"/>
                </a:solidFill>
                <a:latin typeface="Prompt"/>
              </a:rPr>
              <a:t>Downstreams</a:t>
            </a:r>
            <a:r>
              <a:rPr lang="en-US" altLang="de-DE" sz="2000" dirty="0" smtClean="0">
                <a:solidFill>
                  <a:schemeClr val="hlink"/>
                </a:solidFill>
                <a:latin typeface="Prompt"/>
              </a:rPr>
              <a:t> Channels (SYNC-200msec)</a:t>
            </a:r>
            <a:br>
              <a:rPr lang="en-US" altLang="de-DE" sz="2000" dirty="0" smtClean="0">
                <a:solidFill>
                  <a:schemeClr val="hlink"/>
                </a:solidFill>
                <a:latin typeface="Prompt"/>
              </a:rPr>
            </a:br>
            <a:r>
              <a:rPr lang="en-US" altLang="de-DE" sz="2000" dirty="0" smtClean="0">
                <a:solidFill>
                  <a:schemeClr val="hlink"/>
                </a:solidFill>
                <a:latin typeface="Prompt"/>
              </a:rPr>
              <a:t>(</a:t>
            </a:r>
            <a:r>
              <a:rPr lang="en-US" altLang="de-DE" sz="2000" dirty="0" err="1" smtClean="0">
                <a:solidFill>
                  <a:schemeClr val="hlink"/>
                </a:solidFill>
                <a:latin typeface="Prompt"/>
              </a:rPr>
              <a:t>ChannelWidth,Modulation</a:t>
            </a:r>
            <a:r>
              <a:rPr lang="en-US" altLang="de-DE" sz="2000" dirty="0" smtClean="0">
                <a:solidFill>
                  <a:schemeClr val="hlink"/>
                </a:solidFill>
                <a:latin typeface="Prompt"/>
              </a:rPr>
              <a:t>-Frequency)</a:t>
            </a:r>
            <a:endParaRPr lang="en-US" altLang="de-DE" sz="2000" dirty="0">
              <a:solidFill>
                <a:schemeClr val="hlink"/>
              </a:solidFill>
              <a:latin typeface="Prompt"/>
            </a:endParaRPr>
          </a:p>
          <a:p>
            <a:pPr>
              <a:spcBef>
                <a:spcPct val="20000"/>
              </a:spcBef>
              <a:buClr>
                <a:schemeClr val="hlink"/>
              </a:buClr>
              <a:buSzPct val="110000"/>
              <a:buBlip>
                <a:blip r:embed="rId4"/>
              </a:buBlip>
            </a:pPr>
            <a:r>
              <a:rPr lang="en-US" altLang="de-DE" sz="2000" dirty="0">
                <a:solidFill>
                  <a:schemeClr val="hlink"/>
                </a:solidFill>
                <a:latin typeface="Prompt"/>
              </a:rPr>
              <a:t>Communication of upstream parameters (UCD2s) + </a:t>
            </a:r>
            <a:r>
              <a:rPr lang="en-US" altLang="de-DE" sz="2000" dirty="0" smtClean="0">
                <a:solidFill>
                  <a:schemeClr val="hlink"/>
                </a:solidFill>
                <a:latin typeface="Prompt"/>
              </a:rPr>
              <a:t>MAP</a:t>
            </a:r>
          </a:p>
          <a:p>
            <a:pPr>
              <a:spcBef>
                <a:spcPct val="20000"/>
              </a:spcBef>
              <a:buClr>
                <a:schemeClr val="hlink"/>
              </a:buClr>
              <a:buSzPct val="110000"/>
              <a:buBlip>
                <a:blip r:embed="rId4"/>
              </a:buBlip>
            </a:pPr>
            <a:r>
              <a:rPr lang="en-US" altLang="de-DE" sz="2000" dirty="0" err="1" smtClean="0">
                <a:solidFill>
                  <a:schemeClr val="hlink"/>
                </a:solidFill>
                <a:latin typeface="Prompt"/>
              </a:rPr>
              <a:t>Bandwidth,ModProf,Freq,Distance,TXPower,TDMA</a:t>
            </a:r>
            <a:endParaRPr lang="en-US" altLang="de-DE" sz="2000" dirty="0">
              <a:solidFill>
                <a:schemeClr val="hlink"/>
              </a:solidFill>
              <a:latin typeface="Prompt"/>
            </a:endParaRPr>
          </a:p>
          <a:p>
            <a:pPr eaLnBrk="1" hangingPunct="1">
              <a:spcBef>
                <a:spcPct val="20000"/>
              </a:spcBef>
              <a:buClr>
                <a:schemeClr val="hlink"/>
              </a:buClr>
              <a:buSzPct val="110000"/>
              <a:buFont typeface="Wingdings" pitchFamily="2" charset="2"/>
              <a:buBlip>
                <a:blip r:embed="rId4"/>
              </a:buBlip>
            </a:pPr>
            <a:r>
              <a:rPr lang="en-US" altLang="de-DE" sz="2000" dirty="0">
                <a:solidFill>
                  <a:schemeClr val="hlink"/>
                </a:solidFill>
                <a:latin typeface="Prompt"/>
              </a:rPr>
              <a:t>Ranging (</a:t>
            </a:r>
            <a:r>
              <a:rPr lang="en-US" altLang="de-DE" sz="2000" dirty="0" err="1">
                <a:solidFill>
                  <a:schemeClr val="hlink"/>
                </a:solidFill>
                <a:latin typeface="Prompt"/>
              </a:rPr>
              <a:t>Pegel-Abgleich</a:t>
            </a:r>
            <a:r>
              <a:rPr lang="en-US" altLang="de-DE" sz="2000" dirty="0" smtClean="0">
                <a:solidFill>
                  <a:schemeClr val="hlink"/>
                </a:solidFill>
                <a:latin typeface="Prompt"/>
              </a:rPr>
              <a:t>) &amp; Ranging Complete </a:t>
            </a:r>
            <a:endParaRPr lang="en-US" altLang="de-DE" sz="2000" dirty="0">
              <a:solidFill>
                <a:schemeClr val="hlink"/>
              </a:solidFill>
              <a:latin typeface="Prompt"/>
            </a:endParaRPr>
          </a:p>
        </p:txBody>
      </p:sp>
      <p:sp>
        <p:nvSpPr>
          <p:cNvPr id="6" name="Text Box 7"/>
          <p:cNvSpPr txBox="1">
            <a:spLocks noChangeArrowheads="1"/>
          </p:cNvSpPr>
          <p:nvPr/>
        </p:nvSpPr>
        <p:spPr bwMode="auto">
          <a:xfrm>
            <a:off x="276016" y="4115504"/>
            <a:ext cx="2468946"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de-DE" sz="2800" b="1" dirty="0" smtClean="0"/>
              <a:t>“</a:t>
            </a:r>
            <a:r>
              <a:rPr lang="en-US" altLang="de-DE" sz="2400" b="1" dirty="0" err="1" smtClean="0">
                <a:latin typeface="Prompt"/>
              </a:rPr>
              <a:t>Registierung</a:t>
            </a:r>
            <a:r>
              <a:rPr lang="en-US" altLang="de-DE" sz="2800" b="1" dirty="0">
                <a:latin typeface="Prompt"/>
              </a:rPr>
              <a:t>”</a:t>
            </a:r>
          </a:p>
        </p:txBody>
      </p:sp>
      <p:sp>
        <p:nvSpPr>
          <p:cNvPr id="7" name="Rectangle 4"/>
          <p:cNvSpPr>
            <a:spLocks noChangeArrowheads="1"/>
          </p:cNvSpPr>
          <p:nvPr/>
        </p:nvSpPr>
        <p:spPr bwMode="auto">
          <a:xfrm>
            <a:off x="611560" y="4725144"/>
            <a:ext cx="6792913" cy="2092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29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chemeClr val="hlink"/>
              </a:buClr>
              <a:buSzPct val="110000"/>
              <a:buBlip>
                <a:blip r:embed="rId4"/>
              </a:buBlip>
            </a:pPr>
            <a:r>
              <a:rPr lang="en-US" altLang="de-DE" sz="2000" dirty="0" smtClean="0">
                <a:solidFill>
                  <a:schemeClr val="hlink"/>
                </a:solidFill>
                <a:latin typeface="Prompt"/>
              </a:rPr>
              <a:t>Authentication(MAC)</a:t>
            </a:r>
            <a:endParaRPr lang="en-US" altLang="de-DE" sz="2000" dirty="0">
              <a:solidFill>
                <a:schemeClr val="hlink"/>
              </a:solidFill>
              <a:latin typeface="Prompt"/>
            </a:endParaRPr>
          </a:p>
          <a:p>
            <a:pPr eaLnBrk="1" hangingPunct="1">
              <a:spcBef>
                <a:spcPct val="20000"/>
              </a:spcBef>
              <a:buClr>
                <a:schemeClr val="hlink"/>
              </a:buClr>
              <a:buSzPct val="110000"/>
              <a:buFont typeface="Wingdings" pitchFamily="2" charset="2"/>
              <a:buBlip>
                <a:blip r:embed="rId4"/>
              </a:buBlip>
            </a:pPr>
            <a:r>
              <a:rPr lang="en-US" altLang="de-DE" sz="2000" dirty="0">
                <a:solidFill>
                  <a:schemeClr val="hlink"/>
                </a:solidFill>
                <a:latin typeface="Prompt"/>
              </a:rPr>
              <a:t>IP </a:t>
            </a:r>
            <a:r>
              <a:rPr lang="en-US" altLang="de-DE" sz="2000" dirty="0" smtClean="0">
                <a:solidFill>
                  <a:schemeClr val="hlink"/>
                </a:solidFill>
                <a:latin typeface="Prompt"/>
              </a:rPr>
              <a:t>Connectivity ( Management)</a:t>
            </a:r>
            <a:endParaRPr lang="en-US" altLang="de-DE" sz="2000" dirty="0">
              <a:solidFill>
                <a:schemeClr val="hlink"/>
              </a:solidFill>
              <a:latin typeface="Prompt"/>
            </a:endParaRPr>
          </a:p>
          <a:p>
            <a:pPr>
              <a:spcBef>
                <a:spcPct val="20000"/>
              </a:spcBef>
              <a:buClr>
                <a:schemeClr val="hlink"/>
              </a:buClr>
              <a:buSzPct val="110000"/>
              <a:buBlip>
                <a:blip r:embed="rId4"/>
              </a:buBlip>
            </a:pPr>
            <a:r>
              <a:rPr lang="en-US" altLang="de-DE" sz="2000" dirty="0">
                <a:solidFill>
                  <a:schemeClr val="hlink"/>
                </a:solidFill>
                <a:latin typeface="Prompt"/>
              </a:rPr>
              <a:t>Set up v. Time of </a:t>
            </a:r>
            <a:r>
              <a:rPr lang="en-US" altLang="de-DE" sz="2000" dirty="0" smtClean="0">
                <a:solidFill>
                  <a:schemeClr val="hlink"/>
                </a:solidFill>
                <a:latin typeface="Prompt"/>
              </a:rPr>
              <a:t>Day (</a:t>
            </a:r>
            <a:r>
              <a:rPr lang="en-US" altLang="de-DE" sz="2000" dirty="0" err="1" smtClean="0">
                <a:solidFill>
                  <a:schemeClr val="hlink"/>
                </a:solidFill>
                <a:latin typeface="Prompt"/>
              </a:rPr>
              <a:t>ToD</a:t>
            </a:r>
            <a:r>
              <a:rPr lang="en-US" altLang="de-DE" sz="2000" dirty="0" smtClean="0">
                <a:solidFill>
                  <a:schemeClr val="hlink"/>
                </a:solidFill>
                <a:latin typeface="Prompt"/>
              </a:rPr>
              <a:t> - Logs)</a:t>
            </a:r>
            <a:endParaRPr lang="en-US" altLang="de-DE" sz="2000" dirty="0">
              <a:solidFill>
                <a:schemeClr val="hlink"/>
              </a:solidFill>
              <a:latin typeface="Prompt"/>
            </a:endParaRPr>
          </a:p>
          <a:p>
            <a:pPr>
              <a:spcBef>
                <a:spcPct val="20000"/>
              </a:spcBef>
              <a:buClr>
                <a:schemeClr val="hlink"/>
              </a:buClr>
              <a:buSzPct val="110000"/>
              <a:buBlip>
                <a:blip r:embed="rId4"/>
              </a:buBlip>
            </a:pPr>
            <a:r>
              <a:rPr lang="en-US" altLang="de-DE" sz="2000" dirty="0">
                <a:solidFill>
                  <a:schemeClr val="hlink"/>
                </a:solidFill>
                <a:latin typeface="Prompt"/>
              </a:rPr>
              <a:t>Communication of operations Parameter </a:t>
            </a:r>
            <a:r>
              <a:rPr lang="en-US" altLang="de-DE" sz="2000" dirty="0" smtClean="0">
                <a:solidFill>
                  <a:schemeClr val="hlink"/>
                </a:solidFill>
                <a:latin typeface="Prompt"/>
              </a:rPr>
              <a:t>– TFTP</a:t>
            </a:r>
          </a:p>
          <a:p>
            <a:pPr eaLnBrk="1" hangingPunct="1">
              <a:spcBef>
                <a:spcPct val="20000"/>
              </a:spcBef>
              <a:buClr>
                <a:schemeClr val="hlink"/>
              </a:buClr>
              <a:buSzPct val="110000"/>
              <a:buFont typeface="Wingdings" pitchFamily="2" charset="2"/>
              <a:buBlip>
                <a:blip r:embed="rId4"/>
              </a:buBlip>
            </a:pPr>
            <a:r>
              <a:rPr lang="en-US" altLang="de-DE" sz="2000" dirty="0" smtClean="0">
                <a:solidFill>
                  <a:schemeClr val="hlink"/>
                </a:solidFill>
                <a:latin typeface="Prompt"/>
              </a:rPr>
              <a:t>Register with CMTS – Reg. Complete </a:t>
            </a:r>
            <a:br>
              <a:rPr lang="en-US" altLang="de-DE" sz="2000" dirty="0" smtClean="0">
                <a:solidFill>
                  <a:schemeClr val="hlink"/>
                </a:solidFill>
                <a:latin typeface="Prompt"/>
              </a:rPr>
            </a:br>
            <a:r>
              <a:rPr lang="en-US" altLang="de-DE" sz="2000" dirty="0" smtClean="0">
                <a:solidFill>
                  <a:schemeClr val="hlink"/>
                </a:solidFill>
                <a:latin typeface="Prompt"/>
              </a:rPr>
              <a:t>CPE Registration &amp; Operational</a:t>
            </a:r>
            <a:endParaRPr lang="en-US" altLang="de-DE" sz="2000" dirty="0">
              <a:solidFill>
                <a:schemeClr val="hlink"/>
              </a:solidFill>
              <a:latin typeface="Prompt"/>
            </a:endParaRPr>
          </a:p>
        </p:txBody>
      </p:sp>
      <p:pic>
        <p:nvPicPr>
          <p:cNvPr id="8" name="Picture 3" descr="C:\Users\Artur\Desktop\albismart-logo-3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rtur\Desktop\logo-web-14579490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rtur\Desktop\Screenshot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p:bldP spid="6" grpId="0" autoUpdateAnimBg="0"/>
      <p:bldP spid="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178595"/>
            <a:ext cx="9144000" cy="52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033288" y="1208365"/>
            <a:ext cx="692308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de-DE" sz="3200" dirty="0" err="1" smtClean="0">
                <a:solidFill>
                  <a:schemeClr val="bg1"/>
                </a:solidFill>
                <a:latin typeface="Prompt"/>
              </a:rPr>
              <a:t>Cablemodem</a:t>
            </a:r>
            <a:r>
              <a:rPr lang="en-US" altLang="de-DE" sz="3200" dirty="0" smtClean="0">
                <a:solidFill>
                  <a:schemeClr val="bg1"/>
                </a:solidFill>
                <a:latin typeface="Prompt"/>
              </a:rPr>
              <a:t>- Installation - Ranging</a:t>
            </a:r>
          </a:p>
        </p:txBody>
      </p:sp>
      <p:graphicFrame>
        <p:nvGraphicFramePr>
          <p:cNvPr id="4" name="Objekt 3"/>
          <p:cNvGraphicFramePr>
            <a:graphicFrameLocks noChangeAspect="1"/>
          </p:cNvGraphicFramePr>
          <p:nvPr>
            <p:extLst>
              <p:ext uri="{D42A27DB-BD31-4B8C-83A1-F6EECF244321}">
                <p14:modId xmlns:p14="http://schemas.microsoft.com/office/powerpoint/2010/main" val="2037773885"/>
              </p:ext>
            </p:extLst>
          </p:nvPr>
        </p:nvGraphicFramePr>
        <p:xfrm>
          <a:off x="2051720" y="1700808"/>
          <a:ext cx="5816352" cy="5102608"/>
        </p:xfrm>
        <a:graphic>
          <a:graphicData uri="http://schemas.openxmlformats.org/presentationml/2006/ole">
            <mc:AlternateContent xmlns:mc="http://schemas.openxmlformats.org/markup-compatibility/2006">
              <mc:Choice xmlns:v="urn:schemas-microsoft-com:vml" Requires="v">
                <p:oleObj spid="_x0000_s1215" name="VISIO" r:id="rId4" imgW="8683752" imgH="7604760" progId="Visio.Drawing.6">
                  <p:embed/>
                </p:oleObj>
              </mc:Choice>
              <mc:Fallback>
                <p:oleObj name="VISIO" r:id="rId4" imgW="8683752" imgH="760476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700808"/>
                        <a:ext cx="5816352" cy="5102608"/>
                      </a:xfrm>
                      <a:prstGeom prst="rect">
                        <a:avLst/>
                      </a:prstGeom>
                      <a:noFill/>
                      <a:ln>
                        <a:noFill/>
                      </a:ln>
                      <a:effectLst/>
                    </p:spPr>
                  </p:pic>
                </p:oleObj>
              </mc:Fallback>
            </mc:AlternateContent>
          </a:graphicData>
        </a:graphic>
      </p:graphicFrame>
      <p:sp>
        <p:nvSpPr>
          <p:cNvPr id="5" name="Text Box 7"/>
          <p:cNvSpPr txBox="1">
            <a:spLocks noChangeArrowheads="1"/>
          </p:cNvSpPr>
          <p:nvPr/>
        </p:nvSpPr>
        <p:spPr bwMode="auto">
          <a:xfrm>
            <a:off x="251520" y="4801071"/>
            <a:ext cx="2133600" cy="92333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de-DE" b="1" dirty="0" smtClean="0"/>
              <a:t>CM </a:t>
            </a:r>
            <a:r>
              <a:rPr lang="en-US" altLang="de-DE" b="1" dirty="0" err="1" smtClean="0"/>
              <a:t>dergon</a:t>
            </a:r>
            <a:r>
              <a:rPr lang="en-US" altLang="de-DE" b="1" dirty="0" smtClean="0"/>
              <a:t> ne </a:t>
            </a:r>
            <a:r>
              <a:rPr lang="en-US" altLang="de-DE" b="1" dirty="0"/>
              <a:t>US u. </a:t>
            </a:r>
            <a:r>
              <a:rPr lang="en-US" altLang="de-DE" b="1" dirty="0" err="1" smtClean="0"/>
              <a:t>merr</a:t>
            </a:r>
            <a:r>
              <a:rPr lang="en-US" altLang="de-DE" b="1" dirty="0" smtClean="0"/>
              <a:t> </a:t>
            </a:r>
            <a:r>
              <a:rPr lang="en-US" altLang="de-DE" b="1" dirty="0" smtClean="0"/>
              <a:t>Feedback </a:t>
            </a:r>
            <a:r>
              <a:rPr lang="en-US" altLang="de-DE" b="1" dirty="0" err="1" smtClean="0"/>
              <a:t>nga</a:t>
            </a:r>
            <a:r>
              <a:rPr lang="en-US" altLang="de-DE" b="1" dirty="0" smtClean="0"/>
              <a:t> DS</a:t>
            </a:r>
            <a:endParaRPr lang="en-US" altLang="de-DE" b="1" dirty="0"/>
          </a:p>
        </p:txBody>
      </p:sp>
      <p:sp>
        <p:nvSpPr>
          <p:cNvPr id="6" name="Text Box 6"/>
          <p:cNvSpPr txBox="1">
            <a:spLocks noChangeArrowheads="1"/>
          </p:cNvSpPr>
          <p:nvPr/>
        </p:nvSpPr>
        <p:spPr bwMode="auto">
          <a:xfrm>
            <a:off x="6218237" y="5214208"/>
            <a:ext cx="2708275" cy="646331"/>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de-DE" b="1" dirty="0" smtClean="0"/>
              <a:t>CM </a:t>
            </a:r>
            <a:r>
              <a:rPr lang="en-US" altLang="de-DE" b="1" dirty="0" err="1" smtClean="0"/>
              <a:t>kerkon</a:t>
            </a:r>
            <a:r>
              <a:rPr lang="en-US" altLang="de-DE" b="1" dirty="0" smtClean="0"/>
              <a:t> DS und </a:t>
            </a:r>
            <a:r>
              <a:rPr lang="en-US" altLang="de-DE" b="1" dirty="0" err="1" smtClean="0"/>
              <a:t>pranon</a:t>
            </a:r>
            <a:r>
              <a:rPr lang="en-US" altLang="de-DE" b="1" dirty="0" smtClean="0"/>
              <a:t> info per US</a:t>
            </a:r>
            <a:endParaRPr lang="en-US" altLang="de-DE" b="1" dirty="0"/>
          </a:p>
        </p:txBody>
      </p:sp>
      <p:sp>
        <p:nvSpPr>
          <p:cNvPr id="7" name="Freeform 5"/>
          <p:cNvSpPr>
            <a:spLocks/>
          </p:cNvSpPr>
          <p:nvPr/>
        </p:nvSpPr>
        <p:spPr bwMode="auto">
          <a:xfrm>
            <a:off x="1892300" y="2667000"/>
            <a:ext cx="2667000" cy="1981200"/>
          </a:xfrm>
          <a:custGeom>
            <a:avLst/>
            <a:gdLst>
              <a:gd name="T0" fmla="*/ 2147483646 w 2114"/>
              <a:gd name="T1" fmla="*/ 2147483646 h 1164"/>
              <a:gd name="T2" fmla="*/ 108229232 w 2114"/>
              <a:gd name="T3" fmla="*/ 1164600081 h 1164"/>
              <a:gd name="T4" fmla="*/ 2147483646 w 2114"/>
              <a:gd name="T5" fmla="*/ 0 h 1164"/>
              <a:gd name="T6" fmla="*/ 0 60000 65536"/>
              <a:gd name="T7" fmla="*/ 0 60000 65536"/>
              <a:gd name="T8" fmla="*/ 0 60000 65536"/>
            </a:gdLst>
            <a:ahLst/>
            <a:cxnLst>
              <a:cxn ang="T6">
                <a:pos x="T0" y="T1"/>
              </a:cxn>
              <a:cxn ang="T7">
                <a:pos x="T2" y="T3"/>
              </a:cxn>
              <a:cxn ang="T8">
                <a:pos x="T4" y="T5"/>
              </a:cxn>
            </a:cxnLst>
            <a:rect l="0" t="0" r="r" b="b"/>
            <a:pathLst>
              <a:path w="2114" h="1164">
                <a:moveTo>
                  <a:pt x="1706" y="1164"/>
                </a:moveTo>
                <a:cubicBezTo>
                  <a:pt x="1433" y="1036"/>
                  <a:pt x="0" y="596"/>
                  <a:pt x="68" y="402"/>
                </a:cubicBezTo>
                <a:cubicBezTo>
                  <a:pt x="136" y="208"/>
                  <a:pt x="1688" y="84"/>
                  <a:pt x="2114" y="0"/>
                </a:cubicBezTo>
              </a:path>
            </a:pathLst>
          </a:custGeom>
          <a:noFill/>
          <a:ln w="76200" cap="flat" cmpd="sng">
            <a:solidFill>
              <a:srgbClr val="00CC00"/>
            </a:solidFill>
            <a:prstDash val="solid"/>
            <a:round/>
            <a:headEnd type="triangl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 name="Freeform 4"/>
          <p:cNvSpPr>
            <a:spLocks/>
          </p:cNvSpPr>
          <p:nvPr/>
        </p:nvSpPr>
        <p:spPr bwMode="auto">
          <a:xfrm>
            <a:off x="1892300" y="2819400"/>
            <a:ext cx="2711450" cy="1981200"/>
          </a:xfrm>
          <a:custGeom>
            <a:avLst/>
            <a:gdLst>
              <a:gd name="T0" fmla="*/ 2147483646 w 2118"/>
              <a:gd name="T1" fmla="*/ 2147483646 h 1056"/>
              <a:gd name="T2" fmla="*/ 137666897 w 2118"/>
              <a:gd name="T3" fmla="*/ 1689545222 h 1056"/>
              <a:gd name="T4" fmla="*/ 2147483646 w 2118"/>
              <a:gd name="T5" fmla="*/ 0 h 1056"/>
              <a:gd name="T6" fmla="*/ 0 60000 65536"/>
              <a:gd name="T7" fmla="*/ 0 60000 65536"/>
              <a:gd name="T8" fmla="*/ 0 60000 65536"/>
            </a:gdLst>
            <a:ahLst/>
            <a:cxnLst>
              <a:cxn ang="T6">
                <a:pos x="T0" y="T1"/>
              </a:cxn>
              <a:cxn ang="T7">
                <a:pos x="T2" y="T3"/>
              </a:cxn>
              <a:cxn ang="T8">
                <a:pos x="T4" y="T5"/>
              </a:cxn>
            </a:cxnLst>
            <a:rect l="0" t="0" r="r" b="b"/>
            <a:pathLst>
              <a:path w="2118" h="1056">
                <a:moveTo>
                  <a:pt x="1614" y="1056"/>
                </a:moveTo>
                <a:cubicBezTo>
                  <a:pt x="1359" y="960"/>
                  <a:pt x="0" y="656"/>
                  <a:pt x="84" y="480"/>
                </a:cubicBezTo>
                <a:cubicBezTo>
                  <a:pt x="168" y="304"/>
                  <a:pt x="1694" y="100"/>
                  <a:pt x="2118" y="0"/>
                </a:cubicBezTo>
              </a:path>
            </a:pathLst>
          </a:custGeom>
          <a:noFill/>
          <a:ln w="762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9" name="Picture 3" descr="C:\Users\Artur\Desktop\albismart-logo-3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603" y="0"/>
            <a:ext cx="918320" cy="11785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rtur\Desktop\logo-web-145794902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Artur\Desktop\Screenshot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4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178595"/>
            <a:ext cx="9144000" cy="52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072356" y="1208365"/>
            <a:ext cx="692308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de-DE" sz="3200" dirty="0" smtClean="0">
                <a:solidFill>
                  <a:schemeClr val="bg1"/>
                </a:solidFill>
                <a:latin typeface="Prompt"/>
              </a:rPr>
              <a:t>Cable modem-Installation - Ranging</a:t>
            </a:r>
          </a:p>
        </p:txBody>
      </p:sp>
      <p:graphicFrame>
        <p:nvGraphicFramePr>
          <p:cNvPr id="4" name="Objekt 3"/>
          <p:cNvGraphicFramePr>
            <a:graphicFrameLocks noChangeAspect="1"/>
          </p:cNvGraphicFramePr>
          <p:nvPr>
            <p:extLst>
              <p:ext uri="{D42A27DB-BD31-4B8C-83A1-F6EECF244321}">
                <p14:modId xmlns:p14="http://schemas.microsoft.com/office/powerpoint/2010/main" val="3616266876"/>
              </p:ext>
            </p:extLst>
          </p:nvPr>
        </p:nvGraphicFramePr>
        <p:xfrm>
          <a:off x="1715852" y="1711133"/>
          <a:ext cx="5636096" cy="4944472"/>
        </p:xfrm>
        <a:graphic>
          <a:graphicData uri="http://schemas.openxmlformats.org/presentationml/2006/ole">
            <mc:AlternateContent xmlns:mc="http://schemas.openxmlformats.org/markup-compatibility/2006">
              <mc:Choice xmlns:v="urn:schemas-microsoft-com:vml" Requires="v">
                <p:oleObj spid="_x0000_s2238" name="VISIO" r:id="rId4" imgW="8632800" imgH="7573680" progId="Visio.Drawing.5">
                  <p:embed/>
                </p:oleObj>
              </mc:Choice>
              <mc:Fallback>
                <p:oleObj name="VISIO" r:id="rId4" imgW="8632800" imgH="7573680" progId="Visio.Drawing.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5852" y="1711133"/>
                        <a:ext cx="5636096" cy="4944472"/>
                      </a:xfrm>
                      <a:prstGeom prst="rect">
                        <a:avLst/>
                      </a:prstGeom>
                      <a:noFill/>
                      <a:ln>
                        <a:noFill/>
                      </a:ln>
                      <a:effectLst/>
                    </p:spPr>
                  </p:pic>
                </p:oleObj>
              </mc:Fallback>
            </mc:AlternateContent>
          </a:graphicData>
        </a:graphic>
      </p:graphicFrame>
      <p:sp>
        <p:nvSpPr>
          <p:cNvPr id="5" name="Text Box 7"/>
          <p:cNvSpPr txBox="1">
            <a:spLocks noChangeArrowheads="1"/>
          </p:cNvSpPr>
          <p:nvPr/>
        </p:nvSpPr>
        <p:spPr bwMode="auto">
          <a:xfrm>
            <a:off x="251520" y="4525254"/>
            <a:ext cx="2133600" cy="1200329"/>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de-DE" b="1" dirty="0" smtClean="0"/>
              <a:t>CM </a:t>
            </a:r>
            <a:r>
              <a:rPr lang="en-US" altLang="de-DE" b="1" dirty="0" err="1" smtClean="0"/>
              <a:t>pershtat</a:t>
            </a:r>
            <a:r>
              <a:rPr lang="en-US" altLang="de-DE" b="1" dirty="0" smtClean="0"/>
              <a:t> </a:t>
            </a:r>
            <a:r>
              <a:rPr lang="en-US" altLang="de-DE" b="1" dirty="0" err="1" smtClean="0"/>
              <a:t>parametrat</a:t>
            </a:r>
            <a:r>
              <a:rPr lang="en-US" altLang="de-DE" b="1" dirty="0" smtClean="0"/>
              <a:t> </a:t>
            </a:r>
            <a:r>
              <a:rPr lang="en-US" altLang="de-DE" b="1" dirty="0" err="1" smtClean="0"/>
              <a:t>derisa</a:t>
            </a:r>
            <a:r>
              <a:rPr lang="en-US" altLang="de-DE" b="1" dirty="0" smtClean="0"/>
              <a:t> </a:t>
            </a:r>
            <a:r>
              <a:rPr lang="en-US" altLang="de-DE" b="1" dirty="0" err="1" smtClean="0"/>
              <a:t>cmts</a:t>
            </a:r>
            <a:r>
              <a:rPr lang="en-US" altLang="de-DE" b="1" dirty="0" smtClean="0"/>
              <a:t> I </a:t>
            </a:r>
            <a:r>
              <a:rPr lang="en-US" altLang="de-DE" b="1" dirty="0" err="1" smtClean="0"/>
              <a:t>verteton</a:t>
            </a:r>
            <a:r>
              <a:rPr lang="en-US" altLang="de-DE" b="1" dirty="0" smtClean="0"/>
              <a:t> </a:t>
            </a:r>
            <a:r>
              <a:rPr lang="en-US" altLang="de-DE" b="1" dirty="0" err="1" smtClean="0"/>
              <a:t>ato</a:t>
            </a:r>
            <a:endParaRPr lang="en-US" altLang="de-DE" b="1" dirty="0"/>
          </a:p>
        </p:txBody>
      </p:sp>
      <p:sp>
        <p:nvSpPr>
          <p:cNvPr id="6" name="Text Box 6"/>
          <p:cNvSpPr txBox="1">
            <a:spLocks noChangeArrowheads="1"/>
          </p:cNvSpPr>
          <p:nvPr/>
        </p:nvSpPr>
        <p:spPr bwMode="auto">
          <a:xfrm>
            <a:off x="5364088" y="4663752"/>
            <a:ext cx="2708275" cy="92333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de-DE" b="1" dirty="0" smtClean="0"/>
              <a:t>CMTS </a:t>
            </a:r>
            <a:r>
              <a:rPr lang="en-US" altLang="de-DE" b="1" dirty="0" err="1" smtClean="0"/>
              <a:t>instrukston</a:t>
            </a:r>
            <a:r>
              <a:rPr lang="en-US" altLang="de-DE" b="1" dirty="0" smtClean="0"/>
              <a:t> CM per </a:t>
            </a:r>
            <a:r>
              <a:rPr lang="en-US" altLang="de-DE" b="1" dirty="0" err="1" smtClean="0"/>
              <a:t>ndryshim</a:t>
            </a:r>
            <a:r>
              <a:rPr lang="en-US" altLang="de-DE" b="1" dirty="0" smtClean="0"/>
              <a:t> </a:t>
            </a:r>
            <a:r>
              <a:rPr lang="en-US" altLang="de-DE" b="1" dirty="0" err="1" smtClean="0"/>
              <a:t>te</a:t>
            </a:r>
            <a:r>
              <a:rPr lang="en-US" altLang="de-DE" b="1" dirty="0" smtClean="0"/>
              <a:t> </a:t>
            </a:r>
            <a:r>
              <a:rPr lang="en-US" altLang="de-DE" b="1" dirty="0" err="1" smtClean="0"/>
              <a:t>nivelit</a:t>
            </a:r>
            <a:r>
              <a:rPr lang="en-US" altLang="de-DE" b="1" dirty="0" smtClean="0"/>
              <a:t> </a:t>
            </a:r>
            <a:r>
              <a:rPr lang="en-US" altLang="de-DE" b="1" dirty="0" err="1" smtClean="0"/>
              <a:t>te</a:t>
            </a:r>
            <a:r>
              <a:rPr lang="en-US" altLang="de-DE" b="1" dirty="0" smtClean="0"/>
              <a:t> </a:t>
            </a:r>
            <a:r>
              <a:rPr lang="en-US" altLang="de-DE" b="1" dirty="0" err="1" smtClean="0"/>
              <a:t>sinjalit</a:t>
            </a:r>
            <a:endParaRPr lang="en-US" altLang="de-DE" b="1" dirty="0"/>
          </a:p>
        </p:txBody>
      </p:sp>
      <p:sp>
        <p:nvSpPr>
          <p:cNvPr id="7" name="Freeform 4"/>
          <p:cNvSpPr>
            <a:spLocks/>
          </p:cNvSpPr>
          <p:nvPr/>
        </p:nvSpPr>
        <p:spPr bwMode="auto">
          <a:xfrm>
            <a:off x="1547664" y="3284984"/>
            <a:ext cx="2711450" cy="1981200"/>
          </a:xfrm>
          <a:custGeom>
            <a:avLst/>
            <a:gdLst>
              <a:gd name="T0" fmla="*/ 2147483646 w 2118"/>
              <a:gd name="T1" fmla="*/ 2147483646 h 1056"/>
              <a:gd name="T2" fmla="*/ 137666897 w 2118"/>
              <a:gd name="T3" fmla="*/ 1689545222 h 1056"/>
              <a:gd name="T4" fmla="*/ 2147483646 w 2118"/>
              <a:gd name="T5" fmla="*/ 0 h 1056"/>
              <a:gd name="T6" fmla="*/ 0 60000 65536"/>
              <a:gd name="T7" fmla="*/ 0 60000 65536"/>
              <a:gd name="T8" fmla="*/ 0 60000 65536"/>
            </a:gdLst>
            <a:ahLst/>
            <a:cxnLst>
              <a:cxn ang="T6">
                <a:pos x="T0" y="T1"/>
              </a:cxn>
              <a:cxn ang="T7">
                <a:pos x="T2" y="T3"/>
              </a:cxn>
              <a:cxn ang="T8">
                <a:pos x="T4" y="T5"/>
              </a:cxn>
            </a:cxnLst>
            <a:rect l="0" t="0" r="r" b="b"/>
            <a:pathLst>
              <a:path w="2118" h="1056">
                <a:moveTo>
                  <a:pt x="1614" y="1056"/>
                </a:moveTo>
                <a:cubicBezTo>
                  <a:pt x="1359" y="960"/>
                  <a:pt x="0" y="656"/>
                  <a:pt x="84" y="480"/>
                </a:cubicBezTo>
                <a:cubicBezTo>
                  <a:pt x="168" y="304"/>
                  <a:pt x="1694" y="100"/>
                  <a:pt x="2118" y="0"/>
                </a:cubicBezTo>
              </a:path>
            </a:pathLst>
          </a:custGeom>
          <a:noFill/>
          <a:ln w="762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 name="Freeform 5"/>
          <p:cNvSpPr>
            <a:spLocks/>
          </p:cNvSpPr>
          <p:nvPr/>
        </p:nvSpPr>
        <p:spPr bwMode="auto">
          <a:xfrm>
            <a:off x="1547664" y="3144217"/>
            <a:ext cx="2667000" cy="1981200"/>
          </a:xfrm>
          <a:custGeom>
            <a:avLst/>
            <a:gdLst>
              <a:gd name="T0" fmla="*/ 2147483646 w 2114"/>
              <a:gd name="T1" fmla="*/ 2147483646 h 1164"/>
              <a:gd name="T2" fmla="*/ 108229232 w 2114"/>
              <a:gd name="T3" fmla="*/ 1164600081 h 1164"/>
              <a:gd name="T4" fmla="*/ 2147483646 w 2114"/>
              <a:gd name="T5" fmla="*/ 0 h 1164"/>
              <a:gd name="T6" fmla="*/ 0 60000 65536"/>
              <a:gd name="T7" fmla="*/ 0 60000 65536"/>
              <a:gd name="T8" fmla="*/ 0 60000 65536"/>
            </a:gdLst>
            <a:ahLst/>
            <a:cxnLst>
              <a:cxn ang="T6">
                <a:pos x="T0" y="T1"/>
              </a:cxn>
              <a:cxn ang="T7">
                <a:pos x="T2" y="T3"/>
              </a:cxn>
              <a:cxn ang="T8">
                <a:pos x="T4" y="T5"/>
              </a:cxn>
            </a:cxnLst>
            <a:rect l="0" t="0" r="r" b="b"/>
            <a:pathLst>
              <a:path w="2114" h="1164">
                <a:moveTo>
                  <a:pt x="1706" y="1164"/>
                </a:moveTo>
                <a:cubicBezTo>
                  <a:pt x="1433" y="1036"/>
                  <a:pt x="0" y="596"/>
                  <a:pt x="68" y="402"/>
                </a:cubicBezTo>
                <a:cubicBezTo>
                  <a:pt x="136" y="208"/>
                  <a:pt x="1688" y="84"/>
                  <a:pt x="2114" y="0"/>
                </a:cubicBezTo>
              </a:path>
            </a:pathLst>
          </a:custGeom>
          <a:noFill/>
          <a:ln w="76200" cap="flat" cmpd="sng">
            <a:solidFill>
              <a:srgbClr val="00CC00"/>
            </a:solidFill>
            <a:prstDash val="solid"/>
            <a:round/>
            <a:headEnd type="triangl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9" name="Picture 3" descr="C:\Users\Artur\Desktop\albismart-logo-3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rtur\Desktop\logo-web-145794902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Artur\Desktop\Screenshot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9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4"/>
          <p:cNvSpPr>
            <a:spLocks/>
          </p:cNvSpPr>
          <p:nvPr/>
        </p:nvSpPr>
        <p:spPr bwMode="auto">
          <a:xfrm>
            <a:off x="1691680" y="3356992"/>
            <a:ext cx="2711450" cy="1981200"/>
          </a:xfrm>
          <a:custGeom>
            <a:avLst/>
            <a:gdLst>
              <a:gd name="T0" fmla="*/ 2147483646 w 2118"/>
              <a:gd name="T1" fmla="*/ 2147483646 h 1056"/>
              <a:gd name="T2" fmla="*/ 137666897 w 2118"/>
              <a:gd name="T3" fmla="*/ 1689545222 h 1056"/>
              <a:gd name="T4" fmla="*/ 2147483646 w 2118"/>
              <a:gd name="T5" fmla="*/ 0 h 1056"/>
              <a:gd name="T6" fmla="*/ 0 60000 65536"/>
              <a:gd name="T7" fmla="*/ 0 60000 65536"/>
              <a:gd name="T8" fmla="*/ 0 60000 65536"/>
            </a:gdLst>
            <a:ahLst/>
            <a:cxnLst>
              <a:cxn ang="T6">
                <a:pos x="T0" y="T1"/>
              </a:cxn>
              <a:cxn ang="T7">
                <a:pos x="T2" y="T3"/>
              </a:cxn>
              <a:cxn ang="T8">
                <a:pos x="T4" y="T5"/>
              </a:cxn>
            </a:cxnLst>
            <a:rect l="0" t="0" r="r" b="b"/>
            <a:pathLst>
              <a:path w="2118" h="1056">
                <a:moveTo>
                  <a:pt x="1614" y="1056"/>
                </a:moveTo>
                <a:cubicBezTo>
                  <a:pt x="1359" y="960"/>
                  <a:pt x="0" y="656"/>
                  <a:pt x="84" y="480"/>
                </a:cubicBezTo>
                <a:cubicBezTo>
                  <a:pt x="168" y="304"/>
                  <a:pt x="1694" y="100"/>
                  <a:pt x="2118" y="0"/>
                </a:cubicBezTo>
              </a:path>
            </a:pathLst>
          </a:custGeom>
          <a:noFill/>
          <a:ln w="762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5" name="Objekt 4"/>
          <p:cNvGraphicFramePr>
            <a:graphicFrameLocks noChangeAspect="1"/>
          </p:cNvGraphicFramePr>
          <p:nvPr>
            <p:extLst>
              <p:ext uri="{D42A27DB-BD31-4B8C-83A1-F6EECF244321}">
                <p14:modId xmlns:p14="http://schemas.microsoft.com/office/powerpoint/2010/main" val="1355244606"/>
              </p:ext>
            </p:extLst>
          </p:nvPr>
        </p:nvGraphicFramePr>
        <p:xfrm>
          <a:off x="1907704" y="1772816"/>
          <a:ext cx="5489252" cy="4815648"/>
        </p:xfrm>
        <a:graphic>
          <a:graphicData uri="http://schemas.openxmlformats.org/presentationml/2006/ole">
            <mc:AlternateContent xmlns:mc="http://schemas.openxmlformats.org/markup-compatibility/2006">
              <mc:Choice xmlns:v="urn:schemas-microsoft-com:vml" Requires="v">
                <p:oleObj spid="_x0000_s3261" name="VISIO" r:id="rId3" imgW="8683752" imgH="7604760" progId="Visio.Drawing.6">
                  <p:embed/>
                </p:oleObj>
              </mc:Choice>
              <mc:Fallback>
                <p:oleObj name="VISIO" r:id="rId3" imgW="8683752" imgH="7604760"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772816"/>
                        <a:ext cx="5489252" cy="4815648"/>
                      </a:xfrm>
                      <a:prstGeom prst="rect">
                        <a:avLst/>
                      </a:prstGeom>
                      <a:noFill/>
                      <a:ln>
                        <a:noFill/>
                      </a:ln>
                      <a:effectLst/>
                    </p:spPr>
                  </p:pic>
                </p:oleObj>
              </mc:Fallback>
            </mc:AlternateContent>
          </a:graphicData>
        </a:graphic>
      </p:graphicFrame>
      <p:pic>
        <p:nvPicPr>
          <p:cNvPr id="2" name="Bild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 y="1178595"/>
            <a:ext cx="9144000" cy="52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99592" y="1208365"/>
            <a:ext cx="692308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defRPr/>
            </a:pPr>
            <a:r>
              <a:rPr lang="en-US" altLang="de-DE" sz="3200" dirty="0">
                <a:solidFill>
                  <a:schemeClr val="bg1"/>
                </a:solidFill>
                <a:latin typeface="Prompt"/>
              </a:rPr>
              <a:t>Registration</a:t>
            </a:r>
            <a:endParaRPr lang="en-US" altLang="de-DE" sz="3200" dirty="0" smtClean="0">
              <a:solidFill>
                <a:schemeClr val="bg1"/>
              </a:solidFill>
              <a:latin typeface="Prompt"/>
            </a:endParaRPr>
          </a:p>
        </p:txBody>
      </p:sp>
      <p:sp>
        <p:nvSpPr>
          <p:cNvPr id="6" name="Text Box 6"/>
          <p:cNvSpPr txBox="1">
            <a:spLocks noChangeArrowheads="1"/>
          </p:cNvSpPr>
          <p:nvPr/>
        </p:nvSpPr>
        <p:spPr bwMode="auto">
          <a:xfrm>
            <a:off x="395536" y="4230524"/>
            <a:ext cx="2133600" cy="1200329"/>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de-DE" b="1" dirty="0"/>
              <a:t>CM asks IP addresses (required for registration)</a:t>
            </a:r>
          </a:p>
        </p:txBody>
      </p:sp>
      <p:sp>
        <p:nvSpPr>
          <p:cNvPr id="7" name="Text Box 5"/>
          <p:cNvSpPr txBox="1">
            <a:spLocks noChangeArrowheads="1"/>
          </p:cNvSpPr>
          <p:nvPr/>
        </p:nvSpPr>
        <p:spPr bwMode="auto">
          <a:xfrm>
            <a:off x="6084168" y="4978623"/>
            <a:ext cx="2708275" cy="92333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de-DE" b="1" dirty="0"/>
              <a:t>CM gets confirmation and configuration details from servers</a:t>
            </a:r>
          </a:p>
        </p:txBody>
      </p:sp>
      <p:sp>
        <p:nvSpPr>
          <p:cNvPr id="8" name="Text Box 7"/>
          <p:cNvSpPr txBox="1">
            <a:spLocks noChangeArrowheads="1"/>
          </p:cNvSpPr>
          <p:nvPr/>
        </p:nvSpPr>
        <p:spPr bwMode="auto">
          <a:xfrm>
            <a:off x="5744443" y="1945779"/>
            <a:ext cx="3048000" cy="92333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de-DE" b="1" dirty="0"/>
              <a:t>CMTS forwards requests from </a:t>
            </a:r>
            <a:r>
              <a:rPr lang="en-US" altLang="de-DE" b="1" dirty="0" smtClean="0"/>
              <a:t>CM </a:t>
            </a:r>
            <a:r>
              <a:rPr lang="en-US" altLang="de-DE" b="1" dirty="0"/>
              <a:t>to server (DHCP, </a:t>
            </a:r>
            <a:r>
              <a:rPr lang="en-US" altLang="de-DE" b="1" dirty="0" err="1"/>
              <a:t>ToD</a:t>
            </a:r>
            <a:r>
              <a:rPr lang="en-US" altLang="de-DE" b="1" dirty="0"/>
              <a:t>)</a:t>
            </a:r>
          </a:p>
        </p:txBody>
      </p:sp>
      <p:sp>
        <p:nvSpPr>
          <p:cNvPr id="10" name="Freeform 9"/>
          <p:cNvSpPr>
            <a:spLocks/>
          </p:cNvSpPr>
          <p:nvPr/>
        </p:nvSpPr>
        <p:spPr bwMode="auto">
          <a:xfrm>
            <a:off x="1462336" y="2875038"/>
            <a:ext cx="3848100" cy="2438400"/>
          </a:xfrm>
          <a:custGeom>
            <a:avLst/>
            <a:gdLst>
              <a:gd name="T0" fmla="*/ 2147483646 w 2424"/>
              <a:gd name="T1" fmla="*/ 0 h 1488"/>
              <a:gd name="T2" fmla="*/ 302418750 w 2424"/>
              <a:gd name="T3" fmla="*/ 1546773148 h 1488"/>
              <a:gd name="T4" fmla="*/ 2147483646 w 2424"/>
              <a:gd name="T5" fmla="*/ 2147483646 h 1488"/>
              <a:gd name="T6" fmla="*/ 0 60000 65536"/>
              <a:gd name="T7" fmla="*/ 0 60000 65536"/>
              <a:gd name="T8" fmla="*/ 0 60000 65536"/>
            </a:gdLst>
            <a:ahLst/>
            <a:cxnLst>
              <a:cxn ang="T6">
                <a:pos x="T0" y="T1"/>
              </a:cxn>
              <a:cxn ang="T7">
                <a:pos x="T2" y="T3"/>
              </a:cxn>
              <a:cxn ang="T8">
                <a:pos x="T4" y="T5"/>
              </a:cxn>
            </a:cxnLst>
            <a:rect l="0" t="0" r="r" b="b"/>
            <a:pathLst>
              <a:path w="2424" h="1488">
                <a:moveTo>
                  <a:pt x="2424" y="0"/>
                </a:moveTo>
                <a:cubicBezTo>
                  <a:pt x="1332" y="164"/>
                  <a:pt x="240" y="328"/>
                  <a:pt x="120" y="576"/>
                </a:cubicBezTo>
                <a:cubicBezTo>
                  <a:pt x="0" y="824"/>
                  <a:pt x="1440" y="1336"/>
                  <a:pt x="1704" y="1488"/>
                </a:cubicBezTo>
              </a:path>
            </a:pathLst>
          </a:custGeom>
          <a:noFill/>
          <a:ln w="76200" cap="flat" cmpd="sng">
            <a:solidFill>
              <a:srgbClr val="33CC33"/>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1" name="Picture 3" descr="C:\Users\Artur\Desktop\albismart-logo-3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Artur\Desktop\logo-web-145794902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Artur\Desktop\Screenshot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autoUpdateAnimBg="0"/>
      <p:bldP spid="7" grpId="0" animBg="1" autoUpdateAnimBg="0"/>
      <p:bldP spid="8" grpId="0" animBg="1" autoUpdateAnimBg="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178595"/>
            <a:ext cx="9144000" cy="52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328364" y="1141983"/>
            <a:ext cx="8420100" cy="7748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3200" dirty="0" smtClean="0">
                <a:solidFill>
                  <a:schemeClr val="bg1"/>
                </a:solidFill>
                <a:latin typeface="Prompt"/>
                <a:ea typeface="Tahoma" panose="020B0604030504040204" pitchFamily="34" charset="0"/>
                <a:cs typeface="Tahoma" panose="020B0604030504040204" pitchFamily="34" charset="0"/>
              </a:rPr>
              <a:t>DOCSIS 3.0 Registration Diagram</a:t>
            </a:r>
          </a:p>
        </p:txBody>
      </p:sp>
      <p:sp>
        <p:nvSpPr>
          <p:cNvPr id="4" name="Line 5"/>
          <p:cNvSpPr>
            <a:spLocks noChangeShapeType="1"/>
          </p:cNvSpPr>
          <p:nvPr/>
        </p:nvSpPr>
        <p:spPr bwMode="auto">
          <a:xfrm>
            <a:off x="1752600" y="2076450"/>
            <a:ext cx="3124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5" name="Text Box 6"/>
          <p:cNvSpPr txBox="1">
            <a:spLocks noChangeArrowheads="1"/>
          </p:cNvSpPr>
          <p:nvPr/>
        </p:nvSpPr>
        <p:spPr bwMode="auto">
          <a:xfrm>
            <a:off x="2057400" y="184785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dirty="0">
                <a:latin typeface="Prompt"/>
              </a:rPr>
              <a:t>SYNC, UCD, MAP messages</a:t>
            </a:r>
          </a:p>
        </p:txBody>
      </p:sp>
      <p:sp>
        <p:nvSpPr>
          <p:cNvPr id="6" name="Text Box 7"/>
          <p:cNvSpPr txBox="1">
            <a:spLocks noChangeArrowheads="1"/>
          </p:cNvSpPr>
          <p:nvPr/>
        </p:nvSpPr>
        <p:spPr bwMode="auto">
          <a:xfrm>
            <a:off x="5029200" y="2152650"/>
            <a:ext cx="2286000" cy="649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dirty="0">
                <a:latin typeface="Prompt"/>
              </a:rPr>
              <a:t>WCM performs usual US channel selection, but does not start initial ranging</a:t>
            </a:r>
          </a:p>
        </p:txBody>
      </p:sp>
      <p:sp>
        <p:nvSpPr>
          <p:cNvPr id="7" name="Line 8"/>
          <p:cNvSpPr>
            <a:spLocks noChangeShapeType="1"/>
          </p:cNvSpPr>
          <p:nvPr/>
        </p:nvSpPr>
        <p:spPr bwMode="auto">
          <a:xfrm>
            <a:off x="1752600" y="2762250"/>
            <a:ext cx="3124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8" name="Text Box 9"/>
          <p:cNvSpPr txBox="1">
            <a:spLocks noChangeArrowheads="1"/>
          </p:cNvSpPr>
          <p:nvPr/>
        </p:nvSpPr>
        <p:spPr bwMode="auto">
          <a:xfrm>
            <a:off x="2057400" y="25336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MDD message</a:t>
            </a:r>
          </a:p>
        </p:txBody>
      </p:sp>
      <p:sp>
        <p:nvSpPr>
          <p:cNvPr id="9" name="Text Box 10"/>
          <p:cNvSpPr txBox="1">
            <a:spLocks noChangeArrowheads="1"/>
          </p:cNvSpPr>
          <p:nvPr/>
        </p:nvSpPr>
        <p:spPr bwMode="auto">
          <a:xfrm>
            <a:off x="5029200" y="2874963"/>
            <a:ext cx="2286000" cy="649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WCM performs bonded service group selection, and indicates via initial ranging</a:t>
            </a:r>
          </a:p>
        </p:txBody>
      </p:sp>
      <p:sp>
        <p:nvSpPr>
          <p:cNvPr id="10" name="Line 11"/>
          <p:cNvSpPr>
            <a:spLocks noChangeShapeType="1"/>
          </p:cNvSpPr>
          <p:nvPr/>
        </p:nvSpPr>
        <p:spPr bwMode="auto">
          <a:xfrm flipH="1">
            <a:off x="1752600" y="3524250"/>
            <a:ext cx="3048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11" name="Text Box 12"/>
          <p:cNvSpPr txBox="1">
            <a:spLocks noChangeArrowheads="1"/>
          </p:cNvSpPr>
          <p:nvPr/>
        </p:nvSpPr>
        <p:spPr bwMode="auto">
          <a:xfrm>
            <a:off x="2057400" y="3249613"/>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400" b="1">
                <a:latin typeface="Prompt"/>
              </a:rPr>
              <a:t>B-INIT-RNG-REQ message</a:t>
            </a:r>
          </a:p>
        </p:txBody>
      </p:sp>
      <p:sp>
        <p:nvSpPr>
          <p:cNvPr id="12" name="Text Box 13"/>
          <p:cNvSpPr txBox="1">
            <a:spLocks noChangeArrowheads="1"/>
          </p:cNvSpPr>
          <p:nvPr/>
        </p:nvSpPr>
        <p:spPr bwMode="auto">
          <a:xfrm>
            <a:off x="1752600" y="3773488"/>
            <a:ext cx="3124200" cy="284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Usual DOCSIS initial ranging sequence</a:t>
            </a:r>
          </a:p>
        </p:txBody>
      </p:sp>
      <p:sp>
        <p:nvSpPr>
          <p:cNvPr id="13" name="Line 14"/>
          <p:cNvSpPr>
            <a:spLocks noChangeShapeType="1"/>
          </p:cNvSpPr>
          <p:nvPr/>
        </p:nvSpPr>
        <p:spPr bwMode="auto">
          <a:xfrm flipH="1">
            <a:off x="1752600" y="4286250"/>
            <a:ext cx="3048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14" name="Text Box 15"/>
          <p:cNvSpPr txBox="1">
            <a:spLocks noChangeArrowheads="1"/>
          </p:cNvSpPr>
          <p:nvPr/>
        </p:nvSpPr>
        <p:spPr bwMode="auto">
          <a:xfrm>
            <a:off x="2057400" y="40576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DHCP DISCOVER  packet</a:t>
            </a:r>
          </a:p>
        </p:txBody>
      </p:sp>
      <p:sp>
        <p:nvSpPr>
          <p:cNvPr id="15" name="Text Box 16"/>
          <p:cNvSpPr txBox="1">
            <a:spLocks noChangeArrowheads="1"/>
          </p:cNvSpPr>
          <p:nvPr/>
        </p:nvSpPr>
        <p:spPr bwMode="auto">
          <a:xfrm>
            <a:off x="2057400" y="55054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REG-REQ message</a:t>
            </a:r>
          </a:p>
        </p:txBody>
      </p:sp>
      <p:sp>
        <p:nvSpPr>
          <p:cNvPr id="16" name="Text Box 17"/>
          <p:cNvSpPr txBox="1">
            <a:spLocks noChangeArrowheads="1"/>
          </p:cNvSpPr>
          <p:nvPr/>
        </p:nvSpPr>
        <p:spPr bwMode="auto">
          <a:xfrm>
            <a:off x="2057400" y="47434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DHCP RESPONSE packet</a:t>
            </a:r>
          </a:p>
        </p:txBody>
      </p:sp>
      <p:sp>
        <p:nvSpPr>
          <p:cNvPr id="17" name="Text Box 18"/>
          <p:cNvSpPr txBox="1">
            <a:spLocks noChangeArrowheads="1"/>
          </p:cNvSpPr>
          <p:nvPr/>
        </p:nvSpPr>
        <p:spPr bwMode="auto">
          <a:xfrm>
            <a:off x="2057400" y="45148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DHCP REQUEST packet</a:t>
            </a:r>
          </a:p>
        </p:txBody>
      </p:sp>
      <p:sp>
        <p:nvSpPr>
          <p:cNvPr id="18" name="Text Box 19"/>
          <p:cNvSpPr txBox="1">
            <a:spLocks noChangeArrowheads="1"/>
          </p:cNvSpPr>
          <p:nvPr/>
        </p:nvSpPr>
        <p:spPr bwMode="auto">
          <a:xfrm>
            <a:off x="2057400" y="42862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DHCP OFFER packet</a:t>
            </a:r>
          </a:p>
        </p:txBody>
      </p:sp>
      <p:sp>
        <p:nvSpPr>
          <p:cNvPr id="19" name="Line 20"/>
          <p:cNvSpPr>
            <a:spLocks noChangeShapeType="1"/>
          </p:cNvSpPr>
          <p:nvPr/>
        </p:nvSpPr>
        <p:spPr bwMode="auto">
          <a:xfrm>
            <a:off x="1752600" y="4514850"/>
            <a:ext cx="3124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20" name="Line 21"/>
          <p:cNvSpPr>
            <a:spLocks noChangeShapeType="1"/>
          </p:cNvSpPr>
          <p:nvPr/>
        </p:nvSpPr>
        <p:spPr bwMode="auto">
          <a:xfrm flipH="1">
            <a:off x="1752600" y="4743450"/>
            <a:ext cx="3048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21" name="Line 22"/>
          <p:cNvSpPr>
            <a:spLocks noChangeShapeType="1"/>
          </p:cNvSpPr>
          <p:nvPr/>
        </p:nvSpPr>
        <p:spPr bwMode="auto">
          <a:xfrm>
            <a:off x="1752600" y="4972050"/>
            <a:ext cx="3124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22" name="Text Box 23"/>
          <p:cNvSpPr txBox="1">
            <a:spLocks noChangeArrowheads="1"/>
          </p:cNvSpPr>
          <p:nvPr/>
        </p:nvSpPr>
        <p:spPr bwMode="auto">
          <a:xfrm>
            <a:off x="5029200" y="3676650"/>
            <a:ext cx="2286000" cy="649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WCM transitions to ranging station maintenance as usual</a:t>
            </a:r>
          </a:p>
        </p:txBody>
      </p:sp>
      <p:sp>
        <p:nvSpPr>
          <p:cNvPr id="23" name="Line 24"/>
          <p:cNvSpPr>
            <a:spLocks noChangeShapeType="1"/>
          </p:cNvSpPr>
          <p:nvPr/>
        </p:nvSpPr>
        <p:spPr bwMode="auto">
          <a:xfrm>
            <a:off x="1752600" y="5200650"/>
            <a:ext cx="31242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24" name="Text Box 25"/>
          <p:cNvSpPr txBox="1">
            <a:spLocks noChangeArrowheads="1"/>
          </p:cNvSpPr>
          <p:nvPr/>
        </p:nvSpPr>
        <p:spPr bwMode="auto">
          <a:xfrm>
            <a:off x="2057400" y="61150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REG-ACK message</a:t>
            </a:r>
          </a:p>
        </p:txBody>
      </p:sp>
      <p:sp>
        <p:nvSpPr>
          <p:cNvPr id="25" name="Text Box 26"/>
          <p:cNvSpPr txBox="1">
            <a:spLocks noChangeArrowheads="1"/>
          </p:cNvSpPr>
          <p:nvPr/>
        </p:nvSpPr>
        <p:spPr bwMode="auto">
          <a:xfrm>
            <a:off x="2057400" y="57340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REG-RSP message</a:t>
            </a:r>
          </a:p>
        </p:txBody>
      </p:sp>
      <p:sp>
        <p:nvSpPr>
          <p:cNvPr id="26" name="Text Box 27"/>
          <p:cNvSpPr txBox="1">
            <a:spLocks noChangeArrowheads="1"/>
          </p:cNvSpPr>
          <p:nvPr/>
        </p:nvSpPr>
        <p:spPr bwMode="auto">
          <a:xfrm>
            <a:off x="2108200" y="6503988"/>
            <a:ext cx="2387600" cy="284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t>Usual BPI init. If configured</a:t>
            </a:r>
          </a:p>
        </p:txBody>
      </p:sp>
      <p:sp>
        <p:nvSpPr>
          <p:cNvPr id="27" name="Text Box 28"/>
          <p:cNvSpPr txBox="1">
            <a:spLocks noChangeArrowheads="1"/>
          </p:cNvSpPr>
          <p:nvPr/>
        </p:nvSpPr>
        <p:spPr bwMode="auto">
          <a:xfrm>
            <a:off x="1828800" y="4972050"/>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TOD Request/Response messages</a:t>
            </a:r>
          </a:p>
        </p:txBody>
      </p:sp>
      <p:sp>
        <p:nvSpPr>
          <p:cNvPr id="28" name="Text Box 29"/>
          <p:cNvSpPr txBox="1">
            <a:spLocks noChangeArrowheads="1"/>
          </p:cNvSpPr>
          <p:nvPr/>
        </p:nvSpPr>
        <p:spPr bwMode="auto">
          <a:xfrm>
            <a:off x="1828800" y="5276850"/>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TFTP Request/Response messages</a:t>
            </a:r>
          </a:p>
        </p:txBody>
      </p:sp>
      <p:sp>
        <p:nvSpPr>
          <p:cNvPr id="29" name="Line 30"/>
          <p:cNvSpPr>
            <a:spLocks noChangeShapeType="1"/>
          </p:cNvSpPr>
          <p:nvPr/>
        </p:nvSpPr>
        <p:spPr bwMode="auto">
          <a:xfrm>
            <a:off x="1752600" y="5505450"/>
            <a:ext cx="31242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30" name="Line 31"/>
          <p:cNvSpPr>
            <a:spLocks noChangeShapeType="1"/>
          </p:cNvSpPr>
          <p:nvPr/>
        </p:nvSpPr>
        <p:spPr bwMode="auto">
          <a:xfrm flipH="1">
            <a:off x="1752600" y="5734050"/>
            <a:ext cx="3048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31" name="Line 32"/>
          <p:cNvSpPr>
            <a:spLocks noChangeShapeType="1"/>
          </p:cNvSpPr>
          <p:nvPr/>
        </p:nvSpPr>
        <p:spPr bwMode="auto">
          <a:xfrm>
            <a:off x="1752600" y="5962650"/>
            <a:ext cx="3124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32" name="Line 33"/>
          <p:cNvSpPr>
            <a:spLocks noChangeShapeType="1"/>
          </p:cNvSpPr>
          <p:nvPr/>
        </p:nvSpPr>
        <p:spPr bwMode="auto">
          <a:xfrm flipH="1">
            <a:off x="1752600" y="6343650"/>
            <a:ext cx="3048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Prompt"/>
            </a:endParaRPr>
          </a:p>
        </p:txBody>
      </p:sp>
      <p:sp>
        <p:nvSpPr>
          <p:cNvPr id="33" name="Text Box 34"/>
          <p:cNvSpPr txBox="1">
            <a:spLocks noChangeArrowheads="1"/>
          </p:cNvSpPr>
          <p:nvPr/>
        </p:nvSpPr>
        <p:spPr bwMode="auto">
          <a:xfrm>
            <a:off x="5029200" y="5449888"/>
            <a:ext cx="2590800" cy="284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WCM provides Rx-Chan(s)-Prof</a:t>
            </a:r>
          </a:p>
        </p:txBody>
      </p:sp>
      <p:sp>
        <p:nvSpPr>
          <p:cNvPr id="34" name="Text Box 35"/>
          <p:cNvSpPr txBox="1">
            <a:spLocks noChangeArrowheads="1"/>
          </p:cNvSpPr>
          <p:nvPr/>
        </p:nvSpPr>
        <p:spPr bwMode="auto">
          <a:xfrm>
            <a:off x="5029200" y="5754688"/>
            <a:ext cx="2743200" cy="284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WCM receives Rx-Chan(s)-Config</a:t>
            </a:r>
          </a:p>
        </p:txBody>
      </p:sp>
      <p:sp>
        <p:nvSpPr>
          <p:cNvPr id="35" name="Text Box 36"/>
          <p:cNvSpPr txBox="1">
            <a:spLocks noChangeArrowheads="1"/>
          </p:cNvSpPr>
          <p:nvPr/>
        </p:nvSpPr>
        <p:spPr bwMode="auto">
          <a:xfrm>
            <a:off x="5029200" y="6038850"/>
            <a:ext cx="2590800"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a:latin typeface="Prompt"/>
              </a:rPr>
              <a:t>WCM confirms all Rx Channels</a:t>
            </a:r>
          </a:p>
        </p:txBody>
      </p:sp>
      <p:sp>
        <p:nvSpPr>
          <p:cNvPr id="36" name="Text Box 4"/>
          <p:cNvSpPr txBox="1">
            <a:spLocks noChangeArrowheads="1"/>
          </p:cNvSpPr>
          <p:nvPr/>
        </p:nvSpPr>
        <p:spPr bwMode="auto">
          <a:xfrm>
            <a:off x="5029200" y="1683469"/>
            <a:ext cx="2286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de-DE" sz="1200" b="1" dirty="0"/>
              <a:t>WCM acquires QAM/FEC lock of DOCSIS DS channel</a:t>
            </a:r>
          </a:p>
        </p:txBody>
      </p:sp>
      <p:pic>
        <p:nvPicPr>
          <p:cNvPr id="37"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371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196752"/>
            <a:ext cx="9144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descr="Rectangle: Click to edit Master text styles&#10;Second level&#10;Third level&#10;Fourth level&#10;Fifth level"/>
          <p:cNvSpPr>
            <a:spLocks noChangeArrowheads="1"/>
          </p:cNvSpPr>
          <p:nvPr/>
        </p:nvSpPr>
        <p:spPr bwMode="auto">
          <a:xfrm>
            <a:off x="647700" y="1205424"/>
            <a:ext cx="7772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chemeClr val="hlink"/>
              </a:buClr>
              <a:buSzPct val="110000"/>
            </a:pPr>
            <a:r>
              <a:rPr lang="de-AT" altLang="de-DE" sz="3200" dirty="0">
                <a:solidFill>
                  <a:schemeClr val="bg1"/>
                </a:solidFill>
                <a:latin typeface="Prompt"/>
              </a:rPr>
              <a:t>Equalization - Pre-equalization</a:t>
            </a:r>
            <a:r>
              <a:rPr lang="de-AT" altLang="de-DE" sz="3200" dirty="0" smtClean="0">
                <a:solidFill>
                  <a:schemeClr val="bg1"/>
                </a:solidFill>
                <a:latin typeface="Prompt"/>
              </a:rPr>
              <a:t/>
            </a:r>
            <a:br>
              <a:rPr lang="de-AT" altLang="de-DE" sz="3200" dirty="0" smtClean="0">
                <a:solidFill>
                  <a:schemeClr val="bg1"/>
                </a:solidFill>
                <a:latin typeface="Prompt"/>
              </a:rPr>
            </a:br>
            <a:r>
              <a:rPr lang="de-AT" altLang="de-DE" sz="3200" dirty="0" smtClean="0">
                <a:solidFill>
                  <a:schemeClr val="bg1"/>
                </a:solidFill>
                <a:latin typeface="Prompt"/>
              </a:rPr>
              <a:t>(Equalisation- Pre-EQ</a:t>
            </a:r>
            <a:endParaRPr lang="de-AT" altLang="de-DE" sz="2000" u="sng" dirty="0">
              <a:latin typeface="Tahoma" pitchFamily="34" charset="0"/>
            </a:endParaRPr>
          </a:p>
          <a:p>
            <a:pPr>
              <a:spcBef>
                <a:spcPct val="20000"/>
              </a:spcBef>
              <a:buClr>
                <a:schemeClr val="hlink"/>
              </a:buClr>
              <a:buSzPct val="110000"/>
            </a:pPr>
            <a:r>
              <a:rPr lang="en-US" altLang="de-DE" sz="2000" dirty="0">
                <a:latin typeface="Prompt"/>
              </a:rPr>
              <a:t>The cable modem sends a "Ranging Bursts" of at least 34 bytes. In the CMTS, these are received and echoes (</a:t>
            </a:r>
            <a:r>
              <a:rPr lang="en-US" altLang="de-DE" sz="2000" dirty="0" err="1">
                <a:latin typeface="Prompt"/>
              </a:rPr>
              <a:t>microreflections</a:t>
            </a:r>
            <a:r>
              <a:rPr lang="en-US" altLang="de-DE" sz="2000" dirty="0">
                <a:latin typeface="Prompt"/>
              </a:rPr>
              <a:t>) are detected. From this, coefficients are calculated, these are returned to the cable modem and stored. On the next transmission from the modem the signal is changed by means of coefficients so that the data arrives </a:t>
            </a:r>
            <a:r>
              <a:rPr lang="en-US" altLang="de-DE" sz="2000" dirty="0" err="1">
                <a:latin typeface="Prompt"/>
              </a:rPr>
              <a:t>echofrei</a:t>
            </a:r>
            <a:r>
              <a:rPr lang="en-US" altLang="de-DE" sz="2000" dirty="0">
                <a:latin typeface="Prompt"/>
              </a:rPr>
              <a:t> with the CMTS this time.</a:t>
            </a:r>
            <a:endParaRPr lang="de-AT" altLang="de-DE" sz="2000" dirty="0">
              <a:latin typeface="Prompt"/>
            </a:endParaRPr>
          </a:p>
          <a:p>
            <a:pPr>
              <a:spcBef>
                <a:spcPct val="20000"/>
              </a:spcBef>
              <a:buClr>
                <a:schemeClr val="hlink"/>
              </a:buClr>
              <a:buSzPct val="110000"/>
            </a:pPr>
            <a:r>
              <a:rPr lang="de-AT" altLang="de-DE" sz="2000" dirty="0">
                <a:latin typeface="Prompt"/>
              </a:rPr>
              <a:t>Docsis </a:t>
            </a:r>
            <a:r>
              <a:rPr lang="de-AT" altLang="de-DE" sz="2000" dirty="0" smtClean="0">
                <a:latin typeface="Prompt"/>
              </a:rPr>
              <a:t>1.0 </a:t>
            </a:r>
            <a:r>
              <a:rPr lang="de-AT" altLang="de-DE" sz="2000" dirty="0">
                <a:latin typeface="Prompt"/>
              </a:rPr>
              <a:t>Normally without equalization(event </a:t>
            </a:r>
            <a:r>
              <a:rPr lang="de-AT" altLang="de-DE" sz="2000" dirty="0" smtClean="0">
                <a:latin typeface="Prompt"/>
              </a:rPr>
              <a:t>optional</a:t>
            </a:r>
            <a:r>
              <a:rPr lang="de-AT" altLang="de-DE" sz="2000" dirty="0">
                <a:latin typeface="Prompt"/>
              </a:rPr>
              <a:t>)</a:t>
            </a:r>
          </a:p>
          <a:p>
            <a:pPr>
              <a:spcBef>
                <a:spcPct val="20000"/>
              </a:spcBef>
              <a:buClr>
                <a:schemeClr val="hlink"/>
              </a:buClr>
              <a:buSzPct val="110000"/>
            </a:pPr>
            <a:r>
              <a:rPr lang="de-AT" altLang="de-DE" sz="2000" dirty="0">
                <a:latin typeface="Prompt"/>
              </a:rPr>
              <a:t>Docsis </a:t>
            </a:r>
            <a:r>
              <a:rPr lang="de-AT" altLang="de-DE" sz="2000" dirty="0" smtClean="0">
                <a:latin typeface="Prompt"/>
              </a:rPr>
              <a:t>1.1   </a:t>
            </a:r>
            <a:r>
              <a:rPr lang="de-AT" altLang="de-DE" sz="2000" dirty="0">
                <a:latin typeface="Prompt"/>
              </a:rPr>
              <a:t>8-stage equalization</a:t>
            </a:r>
          </a:p>
          <a:p>
            <a:pPr>
              <a:spcBef>
                <a:spcPct val="20000"/>
              </a:spcBef>
              <a:buClr>
                <a:schemeClr val="hlink"/>
              </a:buClr>
              <a:buSzPct val="110000"/>
            </a:pPr>
            <a:r>
              <a:rPr lang="de-AT" altLang="de-DE" sz="2000" dirty="0">
                <a:latin typeface="Prompt"/>
              </a:rPr>
              <a:t>Docsis </a:t>
            </a:r>
            <a:r>
              <a:rPr lang="de-AT" altLang="de-DE" sz="2000" dirty="0" smtClean="0">
                <a:latin typeface="Prompt"/>
              </a:rPr>
              <a:t>2.0  </a:t>
            </a:r>
            <a:r>
              <a:rPr lang="de-AT" altLang="de-DE" sz="2000" dirty="0">
                <a:latin typeface="Prompt"/>
              </a:rPr>
              <a:t>24-stage equalization</a:t>
            </a:r>
          </a:p>
          <a:p>
            <a:pPr eaLnBrk="1" hangingPunct="1">
              <a:spcBef>
                <a:spcPct val="20000"/>
              </a:spcBef>
              <a:buClr>
                <a:schemeClr val="hlink"/>
              </a:buClr>
              <a:buSzPct val="110000"/>
              <a:buFont typeface="Wingdings" pitchFamily="2" charset="2"/>
              <a:buNone/>
            </a:pPr>
            <a:endParaRPr lang="de-AT" altLang="de-DE" sz="2000" u="sng" dirty="0">
              <a:latin typeface="Tahoma" pitchFamily="34" charset="0"/>
            </a:endParaRPr>
          </a:p>
        </p:txBody>
      </p:sp>
      <p:pic>
        <p:nvPicPr>
          <p:cNvPr id="4"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255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8675"/>
            <a:ext cx="9144000" cy="74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342900" y="1168675"/>
            <a:ext cx="84582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3200" dirty="0" smtClean="0">
                <a:solidFill>
                  <a:schemeClr val="bg1"/>
                </a:solidFill>
                <a:latin typeface="Prompt"/>
                <a:ea typeface="Tahoma" panose="020B0604030504040204" pitchFamily="34" charset="0"/>
                <a:cs typeface="Tahoma" panose="020B0604030504040204" pitchFamily="34" charset="0"/>
              </a:rPr>
              <a:t>Upstream Adaptive Equalization Example</a:t>
            </a:r>
          </a:p>
        </p:txBody>
      </p:sp>
      <p:sp>
        <p:nvSpPr>
          <p:cNvPr id="4" name="Text Box 6"/>
          <p:cNvSpPr txBox="1">
            <a:spLocks noChangeArrowheads="1"/>
          </p:cNvSpPr>
          <p:nvPr/>
        </p:nvSpPr>
        <p:spPr bwMode="auto">
          <a:xfrm>
            <a:off x="524396" y="1864000"/>
            <a:ext cx="6412012" cy="44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de-DE" sz="2400" dirty="0">
                <a:latin typeface="Prompt"/>
                <a:ea typeface="Tahoma" panose="020B0604030504040204" pitchFamily="34" charset="0"/>
                <a:cs typeface="Tahoma" panose="020B0604030504040204" pitchFamily="34" charset="0"/>
              </a:rPr>
              <a:t>Upstream 6.4 MHz bandwidth 64-QAM signal </a:t>
            </a:r>
          </a:p>
        </p:txBody>
      </p:sp>
      <p:pic>
        <p:nvPicPr>
          <p:cNvPr id="5" name="Picture 7" descr="in-channel tilt atdma"/>
          <p:cNvPicPr>
            <a:picLocks noChangeAspect="1" noChangeArrowheads="1"/>
          </p:cNvPicPr>
          <p:nvPr/>
        </p:nvPicPr>
        <p:blipFill>
          <a:blip r:embed="rId4">
            <a:extLst>
              <a:ext uri="{28A0092B-C50C-407E-A947-70E740481C1C}">
                <a14:useLocalDpi xmlns:a14="http://schemas.microsoft.com/office/drawing/2010/main" val="0"/>
              </a:ext>
            </a:extLst>
          </a:blip>
          <a:srcRect r="47917" b="65277"/>
          <a:stretch>
            <a:fillRect/>
          </a:stretch>
        </p:blipFill>
        <p:spPr bwMode="auto">
          <a:xfrm>
            <a:off x="82848" y="2327657"/>
            <a:ext cx="3786862" cy="189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n-channel tilt after atdma"/>
          <p:cNvPicPr>
            <a:picLocks noChangeAspect="1" noChangeArrowheads="1"/>
          </p:cNvPicPr>
          <p:nvPr/>
        </p:nvPicPr>
        <p:blipFill>
          <a:blip r:embed="rId5">
            <a:extLst>
              <a:ext uri="{28A0092B-C50C-407E-A947-70E740481C1C}">
                <a14:useLocalDpi xmlns:a14="http://schemas.microsoft.com/office/drawing/2010/main" val="0"/>
              </a:ext>
            </a:extLst>
          </a:blip>
          <a:srcRect r="47656" b="64757"/>
          <a:stretch>
            <a:fillRect/>
          </a:stretch>
        </p:blipFill>
        <p:spPr bwMode="auto">
          <a:xfrm>
            <a:off x="90364" y="4725144"/>
            <a:ext cx="3962292" cy="200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4556720" y="2407674"/>
            <a:ext cx="3644900" cy="186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de-DE" b="1" i="1" u="sng" dirty="0">
                <a:latin typeface="Prompt"/>
              </a:rPr>
              <a:t>Before adaptive equalization:</a:t>
            </a:r>
          </a:p>
          <a:p>
            <a:r>
              <a:rPr lang="en-US" altLang="de-DE" sz="1600" b="1" i="1" u="sng" dirty="0">
                <a:latin typeface="Prompt"/>
              </a:rPr>
              <a:t>Channel skew causes FEC errors that can be remedied up to a rate of approximately 7000 </a:t>
            </a:r>
            <a:r>
              <a:rPr lang="en-US" altLang="de-DE" sz="1600" b="1" i="1" u="sng" dirty="0" err="1">
                <a:latin typeface="Prompt"/>
              </a:rPr>
              <a:t>errored</a:t>
            </a:r>
            <a:r>
              <a:rPr lang="en-US" altLang="de-DE" sz="1600" b="1" i="1" u="sng" dirty="0">
                <a:latin typeface="Prompt"/>
              </a:rPr>
              <a:t> </a:t>
            </a:r>
            <a:r>
              <a:rPr lang="en-US" altLang="de-DE" sz="1600" b="1" i="1" u="sng" dirty="0" err="1">
                <a:latin typeface="Prompt"/>
              </a:rPr>
              <a:t>codewords</a:t>
            </a:r>
            <a:r>
              <a:rPr lang="en-US" altLang="de-DE" sz="1600" b="1" i="1" u="sng" dirty="0">
                <a:latin typeface="Prompt"/>
              </a:rPr>
              <a:t> per second (232 bytes per </a:t>
            </a:r>
            <a:r>
              <a:rPr lang="en-US" altLang="de-DE" sz="1600" b="1" i="1" u="sng" dirty="0" err="1">
                <a:latin typeface="Prompt"/>
              </a:rPr>
              <a:t>codeword</a:t>
            </a:r>
            <a:r>
              <a:rPr lang="en-US" altLang="de-DE" sz="1600" b="1" i="1" u="sng" dirty="0">
                <a:latin typeface="Prompt"/>
              </a:rPr>
              <a:t>). The measured </a:t>
            </a:r>
            <a:r>
              <a:rPr lang="en-US" altLang="de-DE" sz="1600" b="1" i="1" u="sng" dirty="0" err="1">
                <a:latin typeface="Prompt"/>
              </a:rPr>
              <a:t>mer</a:t>
            </a:r>
            <a:r>
              <a:rPr lang="en-US" altLang="de-DE" sz="1600" b="1" i="1" u="sng" dirty="0">
                <a:latin typeface="Prompt"/>
              </a:rPr>
              <a:t> (SNR) of the CMTS was 23 </a:t>
            </a:r>
            <a:r>
              <a:rPr lang="en-US" altLang="de-DE" sz="1600" b="1" i="1" u="sng" dirty="0" err="1">
                <a:latin typeface="Prompt"/>
              </a:rPr>
              <a:t>dB</a:t>
            </a:r>
            <a:r>
              <a:rPr lang="en-US" altLang="de-DE" sz="1400" b="1" dirty="0" err="1" smtClean="0">
                <a:latin typeface="Prompt"/>
              </a:rPr>
              <a:t>.</a:t>
            </a:r>
            <a:r>
              <a:rPr lang="en-US" altLang="de-DE" sz="1600" b="1" dirty="0" smtClean="0">
                <a:latin typeface="Prompt"/>
              </a:rPr>
              <a:t> </a:t>
            </a:r>
            <a:endParaRPr lang="en-US" altLang="de-DE" sz="1600" b="1" dirty="0">
              <a:latin typeface="Prompt"/>
            </a:endParaRPr>
          </a:p>
        </p:txBody>
      </p:sp>
      <p:sp>
        <p:nvSpPr>
          <p:cNvPr id="8" name="Rectangle 9"/>
          <p:cNvSpPr>
            <a:spLocks noChangeArrowheads="1"/>
          </p:cNvSpPr>
          <p:nvPr/>
        </p:nvSpPr>
        <p:spPr bwMode="auto">
          <a:xfrm>
            <a:off x="4574356" y="4293252"/>
            <a:ext cx="3997325" cy="232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de-DE" b="1" i="1" u="sng" dirty="0">
                <a:latin typeface="Prompt"/>
              </a:rPr>
              <a:t>After adaptive equalization:</a:t>
            </a:r>
          </a:p>
          <a:p>
            <a:r>
              <a:rPr lang="en-US" altLang="de-DE" sz="1600" b="1" i="1" u="sng" dirty="0">
                <a:latin typeface="Prompt"/>
              </a:rPr>
              <a:t>DOCSIS 2.0's 24-tap adaptive equalization -extremely pre-equalization in the modem allows to compensate almost all channel obliquities (without changing the digital channel strength). Result: no FEC errors to be corrected and the upstream MER (SNR) rises to ~36 dB</a:t>
            </a:r>
            <a:endParaRPr lang="en-US" altLang="de-DE" sz="1400" b="1" dirty="0">
              <a:latin typeface="Prompt"/>
            </a:endParaRPr>
          </a:p>
        </p:txBody>
      </p:sp>
      <p:pic>
        <p:nvPicPr>
          <p:cNvPr id="9" name="Picture 3" descr="C:\Users\Artur\Desktop\albismart-logo-3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rtur\Desktop\logo-web-145794902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Artur\Desktop\Screenshot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27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198137"/>
            <a:ext cx="9144000" cy="52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2013620" y="1116033"/>
            <a:ext cx="5040560" cy="584775"/>
          </a:xfrm>
          <a:prstGeom prst="rect">
            <a:avLst/>
          </a:prstGeom>
        </p:spPr>
        <p:txBody>
          <a:bodyPr wrap="square">
            <a:spAutoFit/>
          </a:bodyPr>
          <a:lstStyle/>
          <a:p>
            <a:r>
              <a:rPr lang="de-DE" sz="3200" dirty="0">
                <a:solidFill>
                  <a:schemeClr val="bg1"/>
                </a:solidFill>
                <a:latin typeface="Prompt"/>
                <a:ea typeface="Tahoma" panose="020B0604030504040204" pitchFamily="34" charset="0"/>
                <a:cs typeface="Tahoma" panose="020B0604030504040204" pitchFamily="34" charset="0"/>
              </a:rPr>
              <a:t>DOCSIS 3.0 Features</a:t>
            </a:r>
          </a:p>
        </p:txBody>
      </p:sp>
      <p:sp>
        <p:nvSpPr>
          <p:cNvPr id="4" name="Rectangle 3"/>
          <p:cNvSpPr>
            <a:spLocks noChangeArrowheads="1"/>
          </p:cNvSpPr>
          <p:nvPr/>
        </p:nvSpPr>
        <p:spPr bwMode="auto">
          <a:xfrm>
            <a:off x="209005" y="1700808"/>
            <a:ext cx="4056955" cy="52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Aft>
                <a:spcPct val="10000"/>
              </a:spcAft>
              <a:buFontTx/>
              <a:buChar char="•"/>
            </a:pPr>
            <a:r>
              <a:rPr lang="en-US" altLang="de-DE" sz="2000" b="1" dirty="0">
                <a:latin typeface="Prompt"/>
              </a:rPr>
              <a:t>MAC Layer</a:t>
            </a:r>
          </a:p>
          <a:p>
            <a:pPr lvl="1">
              <a:spcAft>
                <a:spcPct val="10000"/>
              </a:spcAft>
              <a:buFontTx/>
              <a:buChar char="–"/>
            </a:pPr>
            <a:r>
              <a:rPr lang="en-US" altLang="de-DE" sz="1600" dirty="0">
                <a:latin typeface="Prompt"/>
              </a:rPr>
              <a:t>Downstream Channel Bonding </a:t>
            </a:r>
          </a:p>
          <a:p>
            <a:pPr lvl="1">
              <a:spcAft>
                <a:spcPct val="15000"/>
              </a:spcAft>
              <a:buFontTx/>
              <a:buChar char="–"/>
            </a:pPr>
            <a:r>
              <a:rPr lang="en-US" altLang="de-DE" sz="1600" dirty="0">
                <a:latin typeface="Prompt"/>
              </a:rPr>
              <a:t>Upstream Channel Bonding</a:t>
            </a:r>
          </a:p>
          <a:p>
            <a:pPr>
              <a:spcAft>
                <a:spcPct val="10000"/>
              </a:spcAft>
              <a:buFontTx/>
              <a:buChar char="•"/>
            </a:pPr>
            <a:r>
              <a:rPr lang="en-US" altLang="de-DE" sz="2000" b="1" dirty="0">
                <a:latin typeface="Prompt"/>
              </a:rPr>
              <a:t>Network Layer</a:t>
            </a:r>
          </a:p>
          <a:p>
            <a:pPr lvl="1">
              <a:spcAft>
                <a:spcPct val="10000"/>
              </a:spcAft>
              <a:buFontTx/>
              <a:buChar char="–"/>
            </a:pPr>
            <a:r>
              <a:rPr lang="en-US" altLang="de-DE" sz="1600" dirty="0">
                <a:latin typeface="Prompt"/>
              </a:rPr>
              <a:t>IPv6 support</a:t>
            </a:r>
          </a:p>
          <a:p>
            <a:pPr lvl="1">
              <a:spcAft>
                <a:spcPct val="15000"/>
              </a:spcAft>
              <a:buFontTx/>
              <a:buChar char="–"/>
            </a:pPr>
            <a:r>
              <a:rPr lang="en-US" altLang="de-DE" sz="1600" dirty="0">
                <a:latin typeface="Prompt"/>
              </a:rPr>
              <a:t>IP Multicast </a:t>
            </a:r>
            <a:endParaRPr lang="en-US" altLang="de-DE" sz="1600" dirty="0" smtClean="0">
              <a:latin typeface="Prompt"/>
            </a:endParaRPr>
          </a:p>
          <a:p>
            <a:pPr lvl="1">
              <a:spcAft>
                <a:spcPct val="15000"/>
              </a:spcAft>
              <a:buFontTx/>
              <a:buChar char="–"/>
            </a:pPr>
            <a:endParaRPr lang="en-US" altLang="de-DE" sz="1600" b="1" dirty="0">
              <a:latin typeface="Prompt"/>
            </a:endParaRPr>
          </a:p>
          <a:p>
            <a:pPr lvl="1">
              <a:spcAft>
                <a:spcPct val="15000"/>
              </a:spcAft>
              <a:buFontTx/>
              <a:buChar char="–"/>
            </a:pPr>
            <a:r>
              <a:rPr lang="en-US" altLang="de-DE" sz="2000" b="1" dirty="0" smtClean="0">
                <a:latin typeface="Prompt"/>
              </a:rPr>
              <a:t>Security</a:t>
            </a:r>
            <a:endParaRPr lang="en-US" altLang="de-DE" sz="2000" b="1" dirty="0">
              <a:latin typeface="Prompt"/>
            </a:endParaRPr>
          </a:p>
          <a:p>
            <a:pPr lvl="1">
              <a:spcAft>
                <a:spcPct val="10000"/>
              </a:spcAft>
              <a:buFontTx/>
              <a:buChar char="–"/>
            </a:pPr>
            <a:r>
              <a:rPr lang="en-US" altLang="de-DE" sz="1600" dirty="0">
                <a:latin typeface="Prompt"/>
              </a:rPr>
              <a:t>Certificate </a:t>
            </a:r>
            <a:r>
              <a:rPr lang="en-US" altLang="de-DE" sz="1600" dirty="0" smtClean="0">
                <a:latin typeface="Prompt"/>
              </a:rPr>
              <a:t>Revocation Management</a:t>
            </a:r>
            <a:endParaRPr lang="en-US" altLang="de-DE" sz="1600" dirty="0">
              <a:latin typeface="Prompt"/>
            </a:endParaRPr>
          </a:p>
          <a:p>
            <a:pPr lvl="1">
              <a:spcAft>
                <a:spcPct val="10000"/>
              </a:spcAft>
              <a:buFontTx/>
              <a:buChar char="–"/>
            </a:pPr>
            <a:r>
              <a:rPr lang="en-US" altLang="de-DE" sz="1600" dirty="0">
                <a:latin typeface="Prompt"/>
              </a:rPr>
              <a:t>Runtime SW / </a:t>
            </a:r>
            <a:r>
              <a:rPr lang="en-US" altLang="de-DE" sz="1600" dirty="0" err="1">
                <a:latin typeface="Prompt"/>
              </a:rPr>
              <a:t>Config</a:t>
            </a:r>
            <a:r>
              <a:rPr lang="en-US" altLang="de-DE" sz="1600" dirty="0">
                <a:latin typeface="Prompt"/>
              </a:rPr>
              <a:t> validation</a:t>
            </a:r>
          </a:p>
          <a:p>
            <a:pPr marL="457200" lvl="1" indent="0">
              <a:spcAft>
                <a:spcPct val="10000"/>
              </a:spcAft>
            </a:pPr>
            <a:r>
              <a:rPr lang="en-US" altLang="de-DE" sz="1600" dirty="0" smtClean="0">
                <a:latin typeface="Prompt"/>
              </a:rPr>
              <a:t>-    Early </a:t>
            </a:r>
            <a:r>
              <a:rPr lang="en-US" altLang="de-DE" sz="1600" dirty="0">
                <a:latin typeface="Prompt"/>
              </a:rPr>
              <a:t>Authentication &amp; </a:t>
            </a:r>
            <a:r>
              <a:rPr lang="en-US" altLang="de-DE" sz="1600" dirty="0" smtClean="0">
                <a:latin typeface="Prompt"/>
              </a:rPr>
              <a:t>      Encryption + AES</a:t>
            </a:r>
            <a:endParaRPr lang="en-US" altLang="de-DE" sz="1600" dirty="0">
              <a:latin typeface="Prompt"/>
            </a:endParaRPr>
          </a:p>
          <a:p>
            <a:pPr lvl="1">
              <a:spcAft>
                <a:spcPct val="15000"/>
              </a:spcAft>
              <a:buFontTx/>
              <a:buChar char="–"/>
            </a:pPr>
            <a:r>
              <a:rPr lang="en-US" altLang="de-DE" sz="1600" dirty="0">
                <a:latin typeface="Prompt"/>
              </a:rPr>
              <a:t>TFTP Proxy</a:t>
            </a:r>
            <a:endParaRPr lang="en-US" altLang="de-DE" sz="1600" dirty="0">
              <a:solidFill>
                <a:srgbClr val="FF0000"/>
              </a:solidFill>
              <a:latin typeface="Prompt"/>
            </a:endParaRPr>
          </a:p>
        </p:txBody>
      </p:sp>
      <p:sp>
        <p:nvSpPr>
          <p:cNvPr id="5" name="Rectangle 4"/>
          <p:cNvSpPr>
            <a:spLocks noChangeArrowheads="1"/>
          </p:cNvSpPr>
          <p:nvPr/>
        </p:nvSpPr>
        <p:spPr bwMode="auto">
          <a:xfrm>
            <a:off x="4509492" y="1700808"/>
            <a:ext cx="43434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Aft>
                <a:spcPct val="10000"/>
              </a:spcAft>
              <a:buFontTx/>
              <a:buChar char="•"/>
            </a:pPr>
            <a:r>
              <a:rPr lang="en-US" altLang="de-DE" sz="2000" b="1" dirty="0">
                <a:latin typeface="Prompt"/>
              </a:rPr>
              <a:t>Network Management</a:t>
            </a:r>
          </a:p>
          <a:p>
            <a:pPr lvl="1">
              <a:spcAft>
                <a:spcPct val="10000"/>
              </a:spcAft>
              <a:buFontTx/>
              <a:buChar char="–"/>
            </a:pPr>
            <a:r>
              <a:rPr lang="en-US" altLang="de-DE" sz="1600" dirty="0">
                <a:latin typeface="Prompt"/>
              </a:rPr>
              <a:t>Diagnostic Log (</a:t>
            </a:r>
            <a:r>
              <a:rPr lang="en-US" altLang="de-DE" sz="1600" b="1" dirty="0" err="1">
                <a:latin typeface="Prompt"/>
              </a:rPr>
              <a:t>Flaplist</a:t>
            </a:r>
            <a:r>
              <a:rPr lang="en-US" altLang="de-DE" sz="1600" dirty="0">
                <a:latin typeface="Prompt"/>
              </a:rPr>
              <a:t>)</a:t>
            </a:r>
          </a:p>
          <a:p>
            <a:pPr lvl="1">
              <a:spcAft>
                <a:spcPct val="10000"/>
              </a:spcAft>
              <a:buFontTx/>
              <a:buChar char="–"/>
            </a:pPr>
            <a:r>
              <a:rPr lang="en-US" altLang="de-DE" sz="1600" dirty="0">
                <a:latin typeface="Prompt"/>
              </a:rPr>
              <a:t>Extension of Internet Protocol Data Records (IPDR) usage</a:t>
            </a:r>
          </a:p>
          <a:p>
            <a:pPr lvl="1">
              <a:spcAft>
                <a:spcPct val="10000"/>
              </a:spcAft>
              <a:buFontTx/>
              <a:buChar char="–"/>
            </a:pPr>
            <a:r>
              <a:rPr lang="en-US" altLang="de-DE" sz="1600" dirty="0">
                <a:latin typeface="Prompt"/>
              </a:rPr>
              <a:t>Capacity management </a:t>
            </a:r>
          </a:p>
          <a:p>
            <a:pPr lvl="1">
              <a:spcAft>
                <a:spcPct val="15000"/>
              </a:spcAft>
              <a:buFontTx/>
              <a:buChar char="–"/>
            </a:pPr>
            <a:r>
              <a:rPr lang="en-US" altLang="de-DE" sz="1600" dirty="0">
                <a:latin typeface="Prompt"/>
              </a:rPr>
              <a:t>Enhanced signal quality monitoring </a:t>
            </a:r>
          </a:p>
          <a:p>
            <a:pPr>
              <a:spcAft>
                <a:spcPct val="10000"/>
              </a:spcAft>
              <a:buFontTx/>
              <a:buChar char="•"/>
            </a:pPr>
            <a:r>
              <a:rPr lang="en-US" altLang="de-DE" sz="2000" b="1" dirty="0">
                <a:latin typeface="Prompt"/>
              </a:rPr>
              <a:t>Physical Layer</a:t>
            </a:r>
          </a:p>
          <a:p>
            <a:pPr lvl="1">
              <a:spcAft>
                <a:spcPct val="10000"/>
              </a:spcAft>
              <a:buFontTx/>
              <a:buChar char="–"/>
            </a:pPr>
            <a:r>
              <a:rPr lang="en-US" altLang="de-DE" sz="1600" dirty="0">
                <a:latin typeface="Prompt"/>
              </a:rPr>
              <a:t>Switch-able 5-42 MHz, 5-65 MHz, or 5-85 MHz US </a:t>
            </a:r>
            <a:r>
              <a:rPr lang="en-US" altLang="de-DE" sz="1600" dirty="0" smtClean="0">
                <a:latin typeface="Prompt"/>
              </a:rPr>
              <a:t>band</a:t>
            </a:r>
          </a:p>
        </p:txBody>
      </p:sp>
      <p:pic>
        <p:nvPicPr>
          <p:cNvPr id="6"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581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178595"/>
            <a:ext cx="9144000" cy="52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180528" y="1125240"/>
            <a:ext cx="9144000"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3200" dirty="0" smtClean="0">
                <a:solidFill>
                  <a:schemeClr val="bg1"/>
                </a:solidFill>
                <a:latin typeface="Prompt"/>
                <a:ea typeface="Tahoma" panose="020B0604030504040204" pitchFamily="34" charset="0"/>
                <a:cs typeface="Tahoma" panose="020B0604030504040204" pitchFamily="34" charset="0"/>
              </a:rPr>
              <a:t>Channel Bonding</a:t>
            </a:r>
          </a:p>
        </p:txBody>
      </p:sp>
      <p:sp>
        <p:nvSpPr>
          <p:cNvPr id="4" name="Rectangle 3"/>
          <p:cNvSpPr txBox="1">
            <a:spLocks noChangeArrowheads="1"/>
          </p:cNvSpPr>
          <p:nvPr/>
        </p:nvSpPr>
        <p:spPr bwMode="auto">
          <a:xfrm>
            <a:off x="146496" y="1745642"/>
            <a:ext cx="8601967" cy="19713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de-DE" sz="2000" dirty="0">
                <a:latin typeface="Prompt"/>
                <a:ea typeface="Tahoma" panose="020B0604030504040204" pitchFamily="34" charset="0"/>
                <a:cs typeface="Tahoma" panose="020B0604030504040204" pitchFamily="34" charset="0"/>
              </a:rPr>
              <a:t>In summary, channel bonding means that data is transmitted from and / or to the KMs when using different individual RF channels instead of a single </a:t>
            </a:r>
            <a:r>
              <a:rPr lang="en-US" altLang="de-DE" sz="2000" dirty="0" smtClean="0">
                <a:latin typeface="Prompt"/>
                <a:ea typeface="Tahoma" panose="020B0604030504040204" pitchFamily="34" charset="0"/>
                <a:cs typeface="Tahoma" panose="020B0604030504040204" pitchFamily="34" charset="0"/>
              </a:rPr>
              <a:t>one.</a:t>
            </a:r>
          </a:p>
          <a:p>
            <a:pPr>
              <a:lnSpc>
                <a:spcPct val="90000"/>
              </a:lnSpc>
            </a:pPr>
            <a:r>
              <a:rPr lang="en-US" altLang="de-DE" sz="2000" dirty="0">
                <a:latin typeface="Prompt"/>
                <a:ea typeface="Tahoma" panose="020B0604030504040204" pitchFamily="34" charset="0"/>
                <a:cs typeface="Tahoma" panose="020B0604030504040204" pitchFamily="34" charset="0"/>
              </a:rPr>
              <a:t>The channels are not physically packed into a single giant digitally modulated signal, the bonding is logically structured.</a:t>
            </a:r>
            <a:endParaRPr lang="en-US" altLang="de-DE" sz="2000" dirty="0" smtClean="0">
              <a:latin typeface="Prompt"/>
              <a:ea typeface="Tahoma" panose="020B0604030504040204" pitchFamily="34" charset="0"/>
              <a:cs typeface="Tahoma" panose="020B0604030504040204" pitchFamily="34" charset="0"/>
            </a:endParaRPr>
          </a:p>
        </p:txBody>
      </p:sp>
      <p:pic>
        <p:nvPicPr>
          <p:cNvPr id="6" name="Picture 4" descr="IMG_0074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MG_0074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600200" y="3809999"/>
            <a:ext cx="3048000" cy="422275"/>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defRPr>
                <a:solidFill>
                  <a:schemeClr val="tx1"/>
                </a:solidFill>
                <a:latin typeface="Arial" pitchFamily="34" charset="0"/>
                <a:ea typeface="ＭＳ Ｐゴシック" pitchFamily="34" charset="-128"/>
              </a:defRPr>
            </a:lvl1pPr>
            <a:lvl2pPr marL="566738" indent="-215900" defTabSz="814388">
              <a:defRPr>
                <a:solidFill>
                  <a:schemeClr val="tx1"/>
                </a:solidFill>
                <a:latin typeface="Arial" pitchFamily="34" charset="0"/>
                <a:ea typeface="ＭＳ Ｐゴシック" pitchFamily="34" charset="-128"/>
              </a:defRPr>
            </a:lvl2pPr>
            <a:lvl3pPr indent="-233363" defTabSz="814388">
              <a:defRPr>
                <a:solidFill>
                  <a:schemeClr val="tx1"/>
                </a:solidFill>
                <a:latin typeface="Arial" pitchFamily="34" charset="0"/>
                <a:ea typeface="ＭＳ Ｐゴシック" pitchFamily="34" charset="-128"/>
              </a:defRPr>
            </a:lvl3pPr>
            <a:lvl4pPr marL="1600200" indent="-228600" defTabSz="814388">
              <a:defRPr>
                <a:solidFill>
                  <a:schemeClr val="tx1"/>
                </a:solidFill>
                <a:latin typeface="Arial" pitchFamily="34" charset="0"/>
                <a:ea typeface="ＭＳ Ｐゴシック" pitchFamily="34" charset="-128"/>
              </a:defRPr>
            </a:lvl4pPr>
            <a:lvl5pPr marL="2057400" indent="-228600" defTabSz="814388">
              <a:defRPr>
                <a:solidFill>
                  <a:schemeClr val="tx1"/>
                </a:solidFill>
                <a:latin typeface="Arial" pitchFamily="34" charset="0"/>
                <a:ea typeface="ＭＳ Ｐゴシック" pitchFamily="34" charset="-128"/>
              </a:defRPr>
            </a:lvl5pPr>
            <a:lvl6pPr marL="2514600" indent="-228600" defTabSz="8143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43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43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43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90000"/>
              </a:lnSpc>
            </a:pPr>
            <a:r>
              <a:rPr lang="en-US" altLang="de-DE" sz="1200" dirty="0"/>
              <a:t>With DOCSIS 1.x &amp; 2.0, data is transmitted to modems using one channel</a:t>
            </a:r>
          </a:p>
        </p:txBody>
      </p:sp>
      <p:sp>
        <p:nvSpPr>
          <p:cNvPr id="9" name="Text Box 11"/>
          <p:cNvSpPr txBox="1">
            <a:spLocks noChangeArrowheads="1"/>
          </p:cNvSpPr>
          <p:nvPr/>
        </p:nvSpPr>
        <p:spPr bwMode="auto">
          <a:xfrm>
            <a:off x="5257800" y="3733800"/>
            <a:ext cx="3048000" cy="422275"/>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defRPr>
                <a:solidFill>
                  <a:schemeClr val="tx1"/>
                </a:solidFill>
                <a:latin typeface="Arial" pitchFamily="34" charset="0"/>
                <a:ea typeface="ＭＳ Ｐゴシック" pitchFamily="34" charset="-128"/>
              </a:defRPr>
            </a:lvl1pPr>
            <a:lvl2pPr marL="566738" indent="-215900" defTabSz="814388">
              <a:defRPr>
                <a:solidFill>
                  <a:schemeClr val="tx1"/>
                </a:solidFill>
                <a:latin typeface="Arial" pitchFamily="34" charset="0"/>
                <a:ea typeface="ＭＳ Ｐゴシック" pitchFamily="34" charset="-128"/>
              </a:defRPr>
            </a:lvl2pPr>
            <a:lvl3pPr indent="-233363" defTabSz="814388">
              <a:defRPr>
                <a:solidFill>
                  <a:schemeClr val="tx1"/>
                </a:solidFill>
                <a:latin typeface="Arial" pitchFamily="34" charset="0"/>
                <a:ea typeface="ＭＳ Ｐゴシック" pitchFamily="34" charset="-128"/>
              </a:defRPr>
            </a:lvl3pPr>
            <a:lvl4pPr marL="1600200" indent="-228600" defTabSz="814388">
              <a:defRPr>
                <a:solidFill>
                  <a:schemeClr val="tx1"/>
                </a:solidFill>
                <a:latin typeface="Arial" pitchFamily="34" charset="0"/>
                <a:ea typeface="ＭＳ Ｐゴシック" pitchFamily="34" charset="-128"/>
              </a:defRPr>
            </a:lvl4pPr>
            <a:lvl5pPr marL="2057400" indent="-228600" defTabSz="814388">
              <a:defRPr>
                <a:solidFill>
                  <a:schemeClr val="tx1"/>
                </a:solidFill>
                <a:latin typeface="Arial" pitchFamily="34" charset="0"/>
                <a:ea typeface="ＭＳ Ｐゴシック" pitchFamily="34" charset="-128"/>
              </a:defRPr>
            </a:lvl5pPr>
            <a:lvl6pPr marL="2514600" indent="-228600" defTabSz="8143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43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43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43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90000"/>
              </a:lnSpc>
            </a:pPr>
            <a:r>
              <a:rPr lang="en-US" altLang="de-DE" sz="1200" dirty="0"/>
              <a:t>With DOCSIS 3.0, data is transmitted to modems using multiple channels</a:t>
            </a:r>
          </a:p>
        </p:txBody>
      </p:sp>
      <p:pic>
        <p:nvPicPr>
          <p:cNvPr id="10" name="Picture 3" descr="C:\Users\Artur\Desktop\albismart-logo-3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rtur\Desktop\logo-web-14579490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rtur\Desktop\Screenshot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6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3CC02D8-418C-44C3-B8B0-7407DAD699FE}" type="slidenum">
              <a:rPr lang="de-DE" altLang="de-DE">
                <a:solidFill>
                  <a:srgbClr val="1049A6"/>
                </a:solidFill>
                <a:latin typeface="Prompt" charset="0"/>
              </a:rPr>
              <a:pPr/>
              <a:t>2</a:t>
            </a:fld>
            <a:endParaRPr lang="de-DE" altLang="de-DE">
              <a:solidFill>
                <a:srgbClr val="1049A6"/>
              </a:solidFill>
              <a:latin typeface="Prompt" charset="0"/>
            </a:endParaRPr>
          </a:p>
        </p:txBody>
      </p:sp>
      <p:sp>
        <p:nvSpPr>
          <p:cNvPr id="14339" name="Inhaltsplatzhalter 2"/>
          <p:cNvSpPr>
            <a:spLocks noGrp="1"/>
          </p:cNvSpPr>
          <p:nvPr>
            <p:ph idx="4294967295"/>
          </p:nvPr>
        </p:nvSpPr>
        <p:spPr>
          <a:xfrm>
            <a:off x="3241551" y="1483518"/>
            <a:ext cx="1908175" cy="549275"/>
          </a:xfrm>
          <a:prstGeom prst="rect">
            <a:avLst/>
          </a:prstGeom>
        </p:spPr>
        <p:txBody>
          <a:bodyPr>
            <a:normAutofit fontScale="85000" lnSpcReduction="10000"/>
          </a:bodyPr>
          <a:lstStyle/>
          <a:p>
            <a:pPr eaLnBrk="1" hangingPunct="1">
              <a:buFont typeface="Arial" pitchFamily="4" charset="0"/>
              <a:buNone/>
              <a:defRPr/>
            </a:pPr>
            <a:r>
              <a:rPr lang="de-DE" b="1" cap="all" spc="200" dirty="0" smtClean="0">
                <a:solidFill>
                  <a:schemeClr val="bg1"/>
                </a:solidFill>
                <a:latin typeface="Prompt" charset="0"/>
                <a:ea typeface="Prompt" charset="0"/>
                <a:cs typeface="Prompt" charset="0"/>
              </a:rPr>
              <a:t>AGENDA</a:t>
            </a:r>
          </a:p>
        </p:txBody>
      </p:sp>
      <p:sp>
        <p:nvSpPr>
          <p:cNvPr id="5" name="Textfeld 4"/>
          <p:cNvSpPr txBox="1"/>
          <p:nvPr/>
        </p:nvSpPr>
        <p:spPr>
          <a:xfrm>
            <a:off x="985838" y="2640013"/>
            <a:ext cx="6684962" cy="8902437"/>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r>
              <a:rPr lang="de-DE" altLang="de-DE" sz="2000" dirty="0" err="1" smtClean="0">
                <a:solidFill>
                  <a:srgbClr val="082444"/>
                </a:solidFill>
                <a:latin typeface="Prompt" charset="0"/>
              </a:rPr>
              <a:t>AlbiSMART</a:t>
            </a: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a:solidFill>
                <a:srgbClr val="082444"/>
              </a:solidFill>
              <a:latin typeface="Prompt" charset="0"/>
            </a:endParaRPr>
          </a:p>
          <a:p>
            <a:pPr marL="342900" indent="-342900" eaLnBrk="1" hangingPunct="1">
              <a:lnSpc>
                <a:spcPts val="1700"/>
              </a:lnSpc>
              <a:buFont typeface="Wingdings" panose="05000000000000000000" pitchFamily="2" charset="2"/>
              <a:buChar char="ü"/>
              <a:defRPr/>
            </a:pPr>
            <a:r>
              <a:rPr lang="de-DE" altLang="de-DE" sz="2000" dirty="0" smtClean="0">
                <a:solidFill>
                  <a:srgbClr val="082444"/>
                </a:solidFill>
                <a:latin typeface="Prompt" charset="0"/>
              </a:rPr>
              <a:t>Basics </a:t>
            </a:r>
            <a:r>
              <a:rPr lang="de-DE" altLang="de-DE" sz="2000" dirty="0">
                <a:solidFill>
                  <a:srgbClr val="082444"/>
                </a:solidFill>
                <a:latin typeface="Prompt" charset="0"/>
              </a:rPr>
              <a:t>of DOCSIS</a:t>
            </a: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r>
              <a:rPr lang="de-DE" altLang="de-DE" sz="2000" dirty="0" err="1" smtClean="0">
                <a:solidFill>
                  <a:srgbClr val="082444"/>
                </a:solidFill>
                <a:latin typeface="Prompt" charset="0"/>
              </a:rPr>
              <a:t>Docsis</a:t>
            </a:r>
            <a:r>
              <a:rPr lang="de-DE" altLang="de-DE" sz="2000" dirty="0" smtClean="0">
                <a:solidFill>
                  <a:srgbClr val="082444"/>
                </a:solidFill>
                <a:latin typeface="Prompt" charset="0"/>
              </a:rPr>
              <a:t> 3.0</a:t>
            </a:r>
          </a:p>
          <a:p>
            <a:pPr marL="342900" indent="-342900" eaLnBrk="1" hangingPunct="1">
              <a:lnSpc>
                <a:spcPts val="1700"/>
              </a:lnSpc>
              <a:buFont typeface="Wingdings" panose="05000000000000000000" pitchFamily="2" charset="2"/>
              <a:buChar char="ü"/>
              <a:defRPr/>
            </a:pPr>
            <a:endParaRPr lang="de-DE" altLang="de-DE" sz="2000" dirty="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r>
              <a:rPr lang="de-DE" altLang="de-DE" sz="2000" dirty="0">
                <a:solidFill>
                  <a:srgbClr val="082444"/>
                </a:solidFill>
                <a:latin typeface="Prompt" charset="0"/>
              </a:rPr>
              <a:t>Introduction Docsis 3.1</a:t>
            </a: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r>
              <a:rPr lang="de-DE" altLang="de-DE" sz="2000" dirty="0" smtClean="0">
                <a:solidFill>
                  <a:srgbClr val="082444"/>
                </a:solidFill>
                <a:latin typeface="Prompt" charset="0"/>
              </a:rPr>
              <a:t>Cisco CMTS </a:t>
            </a:r>
            <a:r>
              <a:rPr lang="de-DE" altLang="de-DE" sz="2000" dirty="0" err="1" smtClean="0">
                <a:solidFill>
                  <a:srgbClr val="082444"/>
                </a:solidFill>
                <a:latin typeface="Prompt" charset="0"/>
              </a:rPr>
              <a:t>Configuration</a:t>
            </a:r>
            <a:endParaRPr lang="de-DE" altLang="de-DE" sz="2000" dirty="0" smtClean="0">
              <a:solidFill>
                <a:srgbClr val="082444"/>
              </a:solidFill>
              <a:latin typeface="Prompt" charset="0"/>
            </a:endParaRPr>
          </a:p>
          <a:p>
            <a:pPr eaLnBrk="1" hangingPunct="1">
              <a:lnSpc>
                <a:spcPts val="1700"/>
              </a:lnSpc>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r>
              <a:rPr lang="de-DE" altLang="de-DE" sz="2000" dirty="0" smtClean="0">
                <a:solidFill>
                  <a:srgbClr val="082444"/>
                </a:solidFill>
                <a:latin typeface="Prompt" charset="0"/>
              </a:rPr>
              <a:t>Q&amp;A</a:t>
            </a: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eaLnBrk="1" hangingPunct="1">
              <a:lnSpc>
                <a:spcPts val="1700"/>
              </a:lnSpc>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eaLnBrk="1" hangingPunct="1">
              <a:lnSpc>
                <a:spcPts val="1700"/>
              </a:lnSpc>
              <a:defRPr/>
            </a:pPr>
            <a:endParaRPr lang="de-DE" altLang="de-DE" sz="2000" dirty="0" smtClean="0">
              <a:solidFill>
                <a:srgbClr val="082444"/>
              </a:solidFill>
              <a:latin typeface="Prompt" charset="0"/>
            </a:endParaRPr>
          </a:p>
          <a:p>
            <a:pPr marL="38274625" lvl="1"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8274625" lvl="1"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8274625" lvl="1" indent="-342900" eaLnBrk="1" hangingPunct="1">
              <a:lnSpc>
                <a:spcPts val="1700"/>
              </a:lnSpc>
              <a:buFont typeface="Wingdings" panose="05000000000000000000" pitchFamily="2" charset="2"/>
              <a:buChar char="ü"/>
              <a:defRPr/>
            </a:pPr>
            <a:r>
              <a:rPr lang="de-DE" altLang="de-DE" sz="2000" dirty="0">
                <a:solidFill>
                  <a:srgbClr val="082444"/>
                </a:solidFill>
                <a:latin typeface="Prompt" charset="0"/>
              </a:rPr>
              <a:t>f</a:t>
            </a:r>
            <a:endParaRPr lang="de-DE" altLang="de-DE" sz="2000" dirty="0" smtClean="0">
              <a:solidFill>
                <a:srgbClr val="082444"/>
              </a:solidFill>
              <a:latin typeface="Prompt" charset="0"/>
            </a:endParaRPr>
          </a:p>
          <a:p>
            <a:pPr marL="38274625" lvl="1"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8274625" lvl="1"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8274625" lvl="1"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a:solidFill>
                <a:srgbClr val="082444"/>
              </a:solidFill>
              <a:latin typeface="Prompt" charset="0"/>
            </a:endParaRPr>
          </a:p>
          <a:p>
            <a:pPr eaLnBrk="1" hangingPunct="1">
              <a:lnSpc>
                <a:spcPts val="1700"/>
              </a:lnSpc>
              <a:defRPr/>
            </a:pPr>
            <a:endParaRPr lang="de-DE" altLang="de-DE" sz="2000" dirty="0">
              <a:solidFill>
                <a:srgbClr val="082444"/>
              </a:solidFill>
              <a:latin typeface="Prompt" charset="0"/>
            </a:endParaRPr>
          </a:p>
          <a:p>
            <a:pPr marL="342900" indent="-342900" eaLnBrk="1" hangingPunct="1">
              <a:lnSpc>
                <a:spcPts val="1700"/>
              </a:lnSpc>
              <a:buFont typeface="Wingdings" panose="05000000000000000000" pitchFamily="2" charset="2"/>
              <a:buChar char="ü"/>
              <a:defRPr/>
            </a:pPr>
            <a:endParaRPr lang="de-DE" altLang="de-DE" sz="2000" dirty="0" smtClean="0">
              <a:solidFill>
                <a:srgbClr val="082444"/>
              </a:solidFill>
              <a:latin typeface="Prompt" charset="0"/>
            </a:endParaRPr>
          </a:p>
          <a:p>
            <a:pPr marL="342900" indent="-342900" eaLnBrk="1" hangingPunct="1">
              <a:lnSpc>
                <a:spcPts val="1700"/>
              </a:lnSpc>
              <a:buFont typeface="Wingdings" panose="05000000000000000000" pitchFamily="2" charset="2"/>
              <a:buChar char="ü"/>
              <a:defRPr/>
            </a:pPr>
            <a:r>
              <a:rPr lang="de-DE" altLang="de-DE" sz="2000" dirty="0" smtClean="0">
                <a:solidFill>
                  <a:srgbClr val="082444"/>
                </a:solidFill>
                <a:latin typeface="Prompt" charset="0"/>
              </a:rPr>
              <a:t>Sonstiges</a:t>
            </a:r>
          </a:p>
          <a:p>
            <a:pPr eaLnBrk="1" hangingPunct="1">
              <a:defRPr/>
            </a:pPr>
            <a:endParaRPr lang="de-DE" altLang="de-DE" sz="2000" dirty="0" smtClean="0">
              <a:solidFill>
                <a:srgbClr val="6A676D"/>
              </a:solidFill>
              <a:latin typeface="Prompt" charset="0"/>
            </a:endParaRPr>
          </a:p>
          <a:p>
            <a:pPr marL="171450" indent="-171450" eaLnBrk="1" hangingPunct="1">
              <a:lnSpc>
                <a:spcPts val="1700"/>
              </a:lnSpc>
              <a:buFontTx/>
              <a:buChar char="-"/>
              <a:defRPr/>
            </a:pPr>
            <a:endParaRPr lang="de-DE" altLang="de-DE" sz="1200" dirty="0" smtClean="0">
              <a:solidFill>
                <a:srgbClr val="6A676D"/>
              </a:solidFill>
              <a:latin typeface="Prompt" charset="0"/>
            </a:endParaRPr>
          </a:p>
          <a:p>
            <a:pPr marL="171450" indent="-171450" eaLnBrk="1" hangingPunct="1">
              <a:lnSpc>
                <a:spcPts val="1700"/>
              </a:lnSpc>
              <a:buFontTx/>
              <a:buChar char="-"/>
              <a:defRPr/>
            </a:pPr>
            <a:endParaRPr lang="de-DE" altLang="de-DE" sz="1200" dirty="0" smtClean="0">
              <a:solidFill>
                <a:srgbClr val="6A676D"/>
              </a:solidFill>
              <a:latin typeface="Prompt" charset="0"/>
            </a:endParaRPr>
          </a:p>
          <a:p>
            <a:pPr eaLnBrk="1" hangingPunct="1">
              <a:lnSpc>
                <a:spcPts val="1700"/>
              </a:lnSpc>
              <a:defRPr/>
            </a:pPr>
            <a:endParaRPr lang="de-DE" altLang="de-DE" sz="1200" dirty="0" smtClean="0">
              <a:solidFill>
                <a:srgbClr val="6A676D"/>
              </a:solidFill>
              <a:latin typeface="Prompt" charset="0"/>
            </a:endParaRPr>
          </a:p>
          <a:p>
            <a:pPr eaLnBrk="1" hangingPunct="1">
              <a:lnSpc>
                <a:spcPts val="1700"/>
              </a:lnSpc>
              <a:defRPr/>
            </a:pPr>
            <a:endParaRPr lang="de-DE" altLang="de-DE" sz="1200" dirty="0" smtClean="0">
              <a:solidFill>
                <a:srgbClr val="6A676D"/>
              </a:solidFill>
              <a:latin typeface="Prompt" charset="0"/>
            </a:endParaRPr>
          </a:p>
        </p:txBody>
      </p:sp>
      <p:pic>
        <p:nvPicPr>
          <p:cNvPr id="6"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8"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27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8674"/>
            <a:ext cx="9144000" cy="8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907704" y="1213669"/>
            <a:ext cx="6120680" cy="8302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2800" dirty="0" smtClean="0">
                <a:solidFill>
                  <a:schemeClr val="bg1"/>
                </a:solidFill>
                <a:latin typeface="Prompt"/>
                <a:ea typeface="Tahoma" panose="020B0604030504040204" pitchFamily="34" charset="0"/>
                <a:cs typeface="Tahoma" panose="020B0604030504040204" pitchFamily="34" charset="0"/>
              </a:rPr>
              <a:t>DOCSIS 3.0 - DS Channel Bonding</a:t>
            </a:r>
          </a:p>
        </p:txBody>
      </p:sp>
      <p:sp>
        <p:nvSpPr>
          <p:cNvPr id="4" name="Rectangle 2"/>
          <p:cNvSpPr txBox="1">
            <a:spLocks noChangeArrowheads="1"/>
          </p:cNvSpPr>
          <p:nvPr/>
        </p:nvSpPr>
        <p:spPr bwMode="auto">
          <a:xfrm>
            <a:off x="361950" y="2043931"/>
            <a:ext cx="8420100" cy="5929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2400" dirty="0" smtClean="0">
                <a:latin typeface="Prompt"/>
                <a:ea typeface="ＭＳ Ｐゴシック" pitchFamily="34" charset="-128"/>
              </a:rPr>
              <a:t>Downstream Bonding - Features</a:t>
            </a:r>
          </a:p>
        </p:txBody>
      </p:sp>
      <p:sp>
        <p:nvSpPr>
          <p:cNvPr id="5" name="Rectangle 3"/>
          <p:cNvSpPr txBox="1">
            <a:spLocks noChangeArrowheads="1"/>
          </p:cNvSpPr>
          <p:nvPr/>
        </p:nvSpPr>
        <p:spPr>
          <a:xfrm>
            <a:off x="407516" y="2492896"/>
            <a:ext cx="8489950" cy="3777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ct val="25000"/>
              </a:spcAft>
              <a:defRPr/>
            </a:pPr>
            <a:r>
              <a:rPr lang="en-US" altLang="de-DE" sz="2000" dirty="0">
                <a:latin typeface="Prompt"/>
              </a:rPr>
              <a:t>Bonding of at least 4 QAM channels (up to 24 and more are possible)</a:t>
            </a:r>
            <a:endParaRPr lang="en-US" altLang="de-DE" sz="2000" dirty="0" smtClean="0">
              <a:latin typeface="Prompt"/>
            </a:endParaRPr>
          </a:p>
          <a:p>
            <a:pPr lvl="1">
              <a:defRPr/>
            </a:pPr>
            <a:r>
              <a:rPr lang="en-US" altLang="de-DE" sz="2000" dirty="0">
                <a:latin typeface="Prompt"/>
              </a:rPr>
              <a:t>allows &gt; </a:t>
            </a:r>
            <a:r>
              <a:rPr lang="en-US" altLang="de-DE" sz="2000" dirty="0" smtClean="0">
                <a:latin typeface="Prompt"/>
              </a:rPr>
              <a:t>300 Mbps</a:t>
            </a:r>
          </a:p>
          <a:p>
            <a:pPr lvl="1">
              <a:spcAft>
                <a:spcPct val="25000"/>
              </a:spcAft>
              <a:defRPr/>
            </a:pPr>
            <a:r>
              <a:rPr lang="en-US" altLang="de-DE" sz="2000" dirty="0">
                <a:latin typeface="Prompt"/>
              </a:rPr>
              <a:t>Based on </a:t>
            </a:r>
            <a:r>
              <a:rPr lang="en-US" altLang="de-DE" sz="2000" dirty="0" err="1">
                <a:latin typeface="Prompt"/>
              </a:rPr>
              <a:t>Docsis</a:t>
            </a:r>
            <a:r>
              <a:rPr lang="en-US" altLang="de-DE" sz="2000" dirty="0">
                <a:latin typeface="Prompt"/>
              </a:rPr>
              <a:t> </a:t>
            </a:r>
            <a:r>
              <a:rPr lang="en-US" altLang="de-DE" sz="2000" dirty="0" smtClean="0">
                <a:latin typeface="Prompt"/>
              </a:rPr>
              <a:t>2.0</a:t>
            </a:r>
          </a:p>
          <a:p>
            <a:pPr lvl="1">
              <a:spcAft>
                <a:spcPct val="25000"/>
              </a:spcAft>
              <a:defRPr/>
            </a:pPr>
            <a:r>
              <a:rPr lang="en-US" altLang="de-DE" sz="2000" dirty="0">
                <a:latin typeface="Prompt"/>
              </a:rPr>
              <a:t>Seamless transition from </a:t>
            </a:r>
            <a:r>
              <a:rPr lang="en-US" altLang="de-DE" sz="2000" dirty="0" err="1">
                <a:latin typeface="Prompt"/>
              </a:rPr>
              <a:t>Docsis</a:t>
            </a:r>
            <a:r>
              <a:rPr lang="en-US" altLang="de-DE" sz="2000" dirty="0">
                <a:latin typeface="Prompt"/>
              </a:rPr>
              <a:t> 1.x / </a:t>
            </a:r>
            <a:r>
              <a:rPr lang="en-US" altLang="de-DE" sz="2000" dirty="0" smtClean="0">
                <a:latin typeface="Prompt"/>
              </a:rPr>
              <a:t>2.0</a:t>
            </a:r>
          </a:p>
          <a:p>
            <a:pPr lvl="1">
              <a:defRPr/>
            </a:pPr>
            <a:r>
              <a:rPr lang="en-US" altLang="de-DE" sz="2000" dirty="0">
                <a:latin typeface="Prompt"/>
              </a:rPr>
              <a:t>M-CMTS concept for the first </a:t>
            </a:r>
            <a:r>
              <a:rPr lang="en-US" altLang="de-DE" sz="2000" dirty="0" smtClean="0">
                <a:latin typeface="Prompt"/>
              </a:rPr>
              <a:t>time</a:t>
            </a:r>
          </a:p>
          <a:p>
            <a:pPr lvl="1">
              <a:defRPr/>
            </a:pPr>
            <a:r>
              <a:rPr lang="en-US" altLang="de-DE" sz="2000" dirty="0">
                <a:latin typeface="Prompt"/>
              </a:rPr>
              <a:t>Use of </a:t>
            </a:r>
            <a:r>
              <a:rPr lang="en-US" altLang="de-DE" sz="2000" dirty="0" err="1">
                <a:latin typeface="Prompt"/>
              </a:rPr>
              <a:t>EdgeQAMs</a:t>
            </a:r>
            <a:endParaRPr lang="en-US" altLang="de-DE" sz="2000" dirty="0" smtClean="0">
              <a:latin typeface="Prompt"/>
            </a:endParaRPr>
          </a:p>
          <a:p>
            <a:pPr>
              <a:spcAft>
                <a:spcPct val="25000"/>
              </a:spcAft>
              <a:defRPr/>
            </a:pPr>
            <a:r>
              <a:rPr lang="en-US" altLang="de-DE" dirty="0"/>
              <a:t>Flexible use of the frequency spectrum</a:t>
            </a:r>
            <a:endParaRPr lang="en-US" altLang="de-DE" dirty="0" smtClean="0"/>
          </a:p>
        </p:txBody>
      </p:sp>
      <p:pic>
        <p:nvPicPr>
          <p:cNvPr id="6"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23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8674"/>
            <a:ext cx="9144000" cy="8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691680" y="1319264"/>
            <a:ext cx="6048672" cy="8302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2600" dirty="0" smtClean="0">
                <a:solidFill>
                  <a:schemeClr val="bg1"/>
                </a:solidFill>
                <a:latin typeface="Prompt"/>
                <a:ea typeface="Tahoma" panose="020B0604030504040204" pitchFamily="34" charset="0"/>
                <a:cs typeface="Tahoma" panose="020B0604030504040204" pitchFamily="34" charset="0"/>
              </a:rPr>
              <a:t>DOCSIS 3.0 - US Channel Bonding</a:t>
            </a:r>
          </a:p>
        </p:txBody>
      </p:sp>
      <p:sp>
        <p:nvSpPr>
          <p:cNvPr id="4" name="Rectangle 2"/>
          <p:cNvSpPr txBox="1">
            <a:spLocks noChangeArrowheads="1"/>
          </p:cNvSpPr>
          <p:nvPr/>
        </p:nvSpPr>
        <p:spPr bwMode="auto">
          <a:xfrm>
            <a:off x="225004" y="2043930"/>
            <a:ext cx="8420100" cy="7369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2800" dirty="0" smtClean="0">
                <a:latin typeface="Prompt"/>
                <a:ea typeface="ＭＳ Ｐゴシック" pitchFamily="34" charset="-128"/>
              </a:rPr>
              <a:t>Upstream Bonding - Features</a:t>
            </a:r>
          </a:p>
        </p:txBody>
      </p:sp>
      <p:sp>
        <p:nvSpPr>
          <p:cNvPr id="5" name="Rectangle 3"/>
          <p:cNvSpPr txBox="1">
            <a:spLocks noChangeArrowheads="1"/>
          </p:cNvSpPr>
          <p:nvPr/>
        </p:nvSpPr>
        <p:spPr bwMode="auto">
          <a:xfrm>
            <a:off x="327025" y="2780928"/>
            <a:ext cx="8489950" cy="34203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ct val="25000"/>
              </a:spcAft>
            </a:pPr>
            <a:r>
              <a:rPr lang="en-US" altLang="de-DE" sz="2400" dirty="0">
                <a:latin typeface="Prompt"/>
                <a:ea typeface="ＭＳ Ｐゴシック" pitchFamily="34" charset="-128"/>
              </a:rPr>
              <a:t>Minimum of 4 channels</a:t>
            </a:r>
            <a:endParaRPr lang="en-US" altLang="de-DE" sz="2400" dirty="0" smtClean="0">
              <a:latin typeface="Prompt"/>
              <a:ea typeface="ＭＳ Ｐゴシック" pitchFamily="34" charset="-128"/>
            </a:endParaRPr>
          </a:p>
          <a:p>
            <a:pPr lvl="1"/>
            <a:r>
              <a:rPr lang="en-US" altLang="de-DE" sz="2400" dirty="0">
                <a:latin typeface="Prompt"/>
                <a:ea typeface="ＭＳ Ｐゴシック" pitchFamily="34" charset="-128"/>
              </a:rPr>
              <a:t>Enables more than 50 Mbps</a:t>
            </a:r>
            <a:endParaRPr lang="en-US" altLang="de-DE" sz="2400" dirty="0" smtClean="0">
              <a:latin typeface="Prompt"/>
              <a:ea typeface="ＭＳ Ｐゴシック" pitchFamily="34" charset="-128"/>
            </a:endParaRPr>
          </a:p>
          <a:p>
            <a:r>
              <a:rPr lang="en-US" altLang="de-DE" sz="2400" dirty="0">
                <a:latin typeface="Prompt"/>
                <a:ea typeface="ＭＳ Ｐゴシック" pitchFamily="34" charset="-128"/>
              </a:rPr>
              <a:t>Based on </a:t>
            </a:r>
            <a:r>
              <a:rPr lang="en-US" altLang="de-DE" sz="2400" dirty="0" err="1">
                <a:latin typeface="Prompt"/>
                <a:ea typeface="ＭＳ Ｐゴシック" pitchFamily="34" charset="-128"/>
              </a:rPr>
              <a:t>Docsis</a:t>
            </a:r>
            <a:r>
              <a:rPr lang="en-US" altLang="de-DE" sz="2400" dirty="0">
                <a:latin typeface="Prompt"/>
                <a:ea typeface="ＭＳ Ｐゴシック" pitchFamily="34" charset="-128"/>
              </a:rPr>
              <a:t> 2.0</a:t>
            </a:r>
            <a:endParaRPr lang="en-US" altLang="de-DE" sz="2400" dirty="0" smtClean="0">
              <a:latin typeface="Prompt"/>
              <a:ea typeface="ＭＳ Ｐゴシック" pitchFamily="34" charset="-128"/>
            </a:endParaRPr>
          </a:p>
          <a:p>
            <a:r>
              <a:rPr lang="en-US" altLang="de-DE" sz="2400" dirty="0">
                <a:latin typeface="Prompt"/>
                <a:ea typeface="ＭＳ Ｐゴシック" pitchFamily="34" charset="-128"/>
              </a:rPr>
              <a:t>No changes in modulations (up to QAM64 in return)</a:t>
            </a:r>
            <a:endParaRPr lang="en-US" altLang="de-DE" sz="2400" dirty="0" smtClean="0">
              <a:latin typeface="Prompt"/>
              <a:ea typeface="ＭＳ Ｐゴシック" pitchFamily="34" charset="-128"/>
            </a:endParaRPr>
          </a:p>
          <a:p>
            <a:endParaRPr lang="en-US" altLang="de-DE" dirty="0" smtClean="0">
              <a:ea typeface="ＭＳ Ｐゴシック" pitchFamily="34" charset="-128"/>
            </a:endParaRPr>
          </a:p>
        </p:txBody>
      </p:sp>
      <p:pic>
        <p:nvPicPr>
          <p:cNvPr id="6"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18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Bildergebnis für DS channel bo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400800" cy="4800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095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971600" y="1124744"/>
            <a:ext cx="6791325" cy="5362575"/>
          </a:xfrm>
          <a:prstGeom prst="rect">
            <a:avLst/>
          </a:prstGeom>
        </p:spPr>
      </p:pic>
      <p:pic>
        <p:nvPicPr>
          <p:cNvPr id="3"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0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4732"/>
            <a:ext cx="9144000" cy="53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467544" y="1158578"/>
            <a:ext cx="6696744" cy="8302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3200" dirty="0" smtClean="0">
                <a:solidFill>
                  <a:schemeClr val="bg1"/>
                </a:solidFill>
                <a:latin typeface="Prompt"/>
                <a:ea typeface="Tahoma" panose="020B0604030504040204" pitchFamily="34" charset="0"/>
                <a:cs typeface="Tahoma" panose="020B0604030504040204" pitchFamily="34" charset="0"/>
              </a:rPr>
              <a:t>Case Studies/ Architecture Ideas</a:t>
            </a:r>
          </a:p>
        </p:txBody>
      </p:sp>
      <p:sp>
        <p:nvSpPr>
          <p:cNvPr id="4" name="Rectangle 2"/>
          <p:cNvSpPr txBox="1">
            <a:spLocks noChangeArrowheads="1"/>
          </p:cNvSpPr>
          <p:nvPr/>
        </p:nvSpPr>
        <p:spPr bwMode="auto">
          <a:xfrm>
            <a:off x="5868144" y="1568625"/>
            <a:ext cx="3246388" cy="636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3600" dirty="0" smtClean="0">
                <a:latin typeface="Prompt"/>
                <a:ea typeface="ＭＳ Ｐゴシック" pitchFamily="34" charset="-128"/>
              </a:rPr>
              <a:t>Case Study 1</a:t>
            </a:r>
          </a:p>
        </p:txBody>
      </p:sp>
      <p:pic>
        <p:nvPicPr>
          <p:cNvPr id="7" name="Grafik 6"/>
          <p:cNvPicPr>
            <a:picLocks noChangeAspect="1"/>
          </p:cNvPicPr>
          <p:nvPr/>
        </p:nvPicPr>
        <p:blipFill>
          <a:blip r:embed="rId4"/>
          <a:stretch>
            <a:fillRect/>
          </a:stretch>
        </p:blipFill>
        <p:spPr>
          <a:xfrm>
            <a:off x="467544" y="2060848"/>
            <a:ext cx="7905750" cy="4305300"/>
          </a:xfrm>
          <a:prstGeom prst="rect">
            <a:avLst/>
          </a:prstGeom>
        </p:spPr>
      </p:pic>
      <p:pic>
        <p:nvPicPr>
          <p:cNvPr id="6" name="Picture 3" descr="C:\Users\Artur\Desktop\albismart-logo-3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97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899592" y="1916832"/>
            <a:ext cx="5810250" cy="4752975"/>
          </a:xfrm>
          <a:prstGeom prst="rect">
            <a:avLst/>
          </a:prstGeom>
        </p:spPr>
      </p:pic>
      <p:sp>
        <p:nvSpPr>
          <p:cNvPr id="4" name="Rechteck 3"/>
          <p:cNvSpPr/>
          <p:nvPr/>
        </p:nvSpPr>
        <p:spPr>
          <a:xfrm>
            <a:off x="1187624" y="1287269"/>
            <a:ext cx="4572000" cy="646331"/>
          </a:xfrm>
          <a:prstGeom prst="rect">
            <a:avLst/>
          </a:prstGeom>
        </p:spPr>
        <p:txBody>
          <a:bodyPr>
            <a:spAutoFit/>
          </a:bodyPr>
          <a:lstStyle/>
          <a:p>
            <a:r>
              <a:rPr lang="en-US" dirty="0"/>
              <a:t>RF Spanning Option with RF Spanning Option with MC2020V </a:t>
            </a:r>
            <a:r>
              <a:rPr lang="en-US" dirty="0" err="1"/>
              <a:t>MC2020V</a:t>
            </a:r>
            <a:r>
              <a:rPr lang="en-US" dirty="0"/>
              <a:t> </a:t>
            </a:r>
            <a:endParaRPr lang="de-AT" dirty="0"/>
          </a:p>
        </p:txBody>
      </p:sp>
      <p:pic>
        <p:nvPicPr>
          <p:cNvPr id="5"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26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4764"/>
            <a:ext cx="9144000" cy="107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251520" y="1401224"/>
            <a:ext cx="8712968" cy="1077218"/>
          </a:xfrm>
          <a:prstGeom prst="rect">
            <a:avLst/>
          </a:prstGeom>
          <a:noFill/>
        </p:spPr>
        <p:txBody>
          <a:bodyPr wrap="square" rtlCol="0">
            <a:spAutoFit/>
          </a:bodyPr>
          <a:lstStyle/>
          <a:p>
            <a:r>
              <a:rPr lang="de-DE" sz="3200" dirty="0" smtClean="0">
                <a:solidFill>
                  <a:schemeClr val="bg1"/>
                </a:solidFill>
                <a:latin typeface="Prompt"/>
                <a:ea typeface="Tahoma" panose="020B0604030504040204" pitchFamily="34" charset="0"/>
                <a:cs typeface="Tahoma" panose="020B0604030504040204" pitchFamily="34" charset="0"/>
              </a:rPr>
              <a:t>IPv6 in DOCSIS 3.0/ DOCSIS 3.x Reference Architektur</a:t>
            </a:r>
            <a:endParaRPr lang="de-DE" sz="3200" dirty="0">
              <a:solidFill>
                <a:schemeClr val="bg1"/>
              </a:solidFill>
              <a:latin typeface="Prompt"/>
              <a:ea typeface="Tahoma" panose="020B0604030504040204" pitchFamily="34" charset="0"/>
              <a:cs typeface="Tahoma" panose="020B0604030504040204" pitchFamily="34" charset="0"/>
            </a:endParaRPr>
          </a:p>
        </p:txBody>
      </p:sp>
      <p:pic>
        <p:nvPicPr>
          <p:cNvPr id="21506" name="Picture 2" descr="C:\Users\Zenner.BLANKOM\Desktop\i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547129"/>
            <a:ext cx="5976664" cy="4310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49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4763"/>
            <a:ext cx="9144000" cy="71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1568996" y="1307757"/>
            <a:ext cx="5616624" cy="8302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de-DE" sz="3200" dirty="0">
                <a:solidFill>
                  <a:schemeClr val="bg1"/>
                </a:solidFill>
                <a:latin typeface="Prompt"/>
                <a:ea typeface="Tahoma" panose="020B0604030504040204" pitchFamily="34" charset="0"/>
                <a:cs typeface="Tahoma" panose="020B0604030504040204" pitchFamily="34" charset="0"/>
              </a:rPr>
              <a:t>IPv6 in C</a:t>
            </a:r>
            <a:r>
              <a:rPr lang="en-US" altLang="de-DE" sz="3200" dirty="0" smtClean="0">
                <a:solidFill>
                  <a:schemeClr val="bg1"/>
                </a:solidFill>
                <a:latin typeface="Prompt"/>
                <a:ea typeface="Tahoma" panose="020B0604030504040204" pitchFamily="34" charset="0"/>
                <a:cs typeface="Tahoma" panose="020B0604030504040204" pitchFamily="34" charset="0"/>
              </a:rPr>
              <a:t>able Networks</a:t>
            </a:r>
          </a:p>
        </p:txBody>
      </p:sp>
      <p:pic>
        <p:nvPicPr>
          <p:cNvPr id="19458" name="Picture 2" descr="C:\Users\Zenner.BLANKOM\Desktop\i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644" y="2040994"/>
            <a:ext cx="6408712" cy="48170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91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C:\Users\Zenner.BLANKOM\Desktop\i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68" y="1196752"/>
            <a:ext cx="7778324" cy="5184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85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2755"/>
            <a:ext cx="9144000" cy="11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txBox="1">
            <a:spLocks/>
          </p:cNvSpPr>
          <p:nvPr/>
        </p:nvSpPr>
        <p:spPr>
          <a:xfrm>
            <a:off x="1403648" y="1484784"/>
            <a:ext cx="6523037" cy="54927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Arial" pitchFamily="4" charset="0"/>
              <a:buNone/>
              <a:defRPr/>
            </a:pPr>
            <a:r>
              <a:rPr lang="de-DE" b="1" cap="all" spc="200" dirty="0" smtClean="0">
                <a:solidFill>
                  <a:schemeClr val="bg1"/>
                </a:solidFill>
                <a:latin typeface="Prompt" charset="0"/>
                <a:ea typeface="Prompt" charset="0"/>
                <a:cs typeface="Prompt" charset="0"/>
              </a:rPr>
              <a:t>dOCSIS 3.1 - </a:t>
            </a:r>
            <a:r>
              <a:rPr lang="de-DE" b="1" cap="all" spc="200" dirty="0">
                <a:solidFill>
                  <a:schemeClr val="bg1"/>
                </a:solidFill>
                <a:latin typeface="Prompt" charset="0"/>
                <a:ea typeface="Prompt" charset="0"/>
                <a:cs typeface="Prompt" charset="0"/>
              </a:rPr>
              <a:t>GENERAL</a:t>
            </a:r>
            <a:endParaRPr lang="de-DE" b="1" cap="all" spc="200" dirty="0" smtClean="0">
              <a:solidFill>
                <a:schemeClr val="bg1"/>
              </a:solidFill>
              <a:latin typeface="Prompt" charset="0"/>
              <a:ea typeface="Prompt" charset="0"/>
              <a:cs typeface="Prompt" charset="0"/>
            </a:endParaRPr>
          </a:p>
        </p:txBody>
      </p:sp>
      <p:sp>
        <p:nvSpPr>
          <p:cNvPr id="4" name="Textfeld 3"/>
          <p:cNvSpPr txBox="1"/>
          <p:nvPr/>
        </p:nvSpPr>
        <p:spPr>
          <a:xfrm>
            <a:off x="539552" y="2420888"/>
            <a:ext cx="8064896" cy="1323439"/>
          </a:xfrm>
          <a:prstGeom prst="rect">
            <a:avLst/>
          </a:prstGeom>
          <a:noFill/>
        </p:spPr>
        <p:txBody>
          <a:bodyPr wrap="square" rtlCol="0">
            <a:spAutoFit/>
          </a:bodyPr>
          <a:lstStyle/>
          <a:p>
            <a:r>
              <a:rPr lang="en-US" sz="1600" dirty="0">
                <a:latin typeface="Prompt"/>
              </a:rPr>
              <a:t>In the version DOCSIS 2.0, the subscriber is permanently assigned a transmission channel. The bandwidth is thus not scalable and expandable. A single channel has a data rate of approximately 50 Mbit / s. In practice, one or two subscribers who make high-rate downloads can limit other users in their data rate.</a:t>
            </a:r>
          </a:p>
          <a:p>
            <a:endParaRPr lang="de-DE" sz="1600" dirty="0">
              <a:latin typeface="Prompt"/>
            </a:endParaRPr>
          </a:p>
        </p:txBody>
      </p:sp>
      <p:sp>
        <p:nvSpPr>
          <p:cNvPr id="5" name="Textfeld 4"/>
          <p:cNvSpPr txBox="1"/>
          <p:nvPr/>
        </p:nvSpPr>
        <p:spPr>
          <a:xfrm>
            <a:off x="539552" y="3933056"/>
            <a:ext cx="8064896" cy="2800767"/>
          </a:xfrm>
          <a:prstGeom prst="rect">
            <a:avLst/>
          </a:prstGeom>
          <a:noFill/>
        </p:spPr>
        <p:txBody>
          <a:bodyPr wrap="square" rtlCol="0">
            <a:spAutoFit/>
          </a:bodyPr>
          <a:lstStyle/>
          <a:p>
            <a:r>
              <a:rPr lang="en-US" sz="1600" dirty="0">
                <a:latin typeface="Prompt"/>
              </a:rPr>
              <a:t>The latest version of DOCSIS 3.0 supports channel bundling, as well as IPv6, Quality of Service (</a:t>
            </a:r>
            <a:r>
              <a:rPr lang="en-US" sz="1600" dirty="0" err="1">
                <a:latin typeface="Prompt"/>
              </a:rPr>
              <a:t>QoS</a:t>
            </a:r>
            <a:r>
              <a:rPr lang="en-US" sz="1600" dirty="0">
                <a:latin typeface="Prompt"/>
              </a:rPr>
              <a:t>), Internet TV (IPTV) and IP multicast. The channel bundling works dynamically and distributes the data to the available channels. In total, 16 channels are available for the downstream, and, if necessary, even more, to which the data can be distributed. This should not create any bottlenecks because the data rate of 400 Mbit / s for 8 channels and the 800 Mb / s for 16 channels. Upstream of the DOCSIS standard, there are three 6.4 MHz wide channels, namely in the lower VHF range on the TV channels 2, 3 and 4 in the frequency range between 47 MHz and 68 </a:t>
            </a:r>
            <a:r>
              <a:rPr lang="en-US" sz="1600" dirty="0" err="1">
                <a:latin typeface="Prompt"/>
              </a:rPr>
              <a:t>MHz.</a:t>
            </a:r>
            <a:r>
              <a:rPr lang="en-US" sz="1600" dirty="0">
                <a:latin typeface="Prompt"/>
              </a:rPr>
              <a:t> The data rate can be 100 Mbit / s and higher. The 16 channels for the downstream are in the middle UHF range between 630 MHz and 862 </a:t>
            </a:r>
            <a:r>
              <a:rPr lang="en-US" sz="1600" dirty="0" err="1">
                <a:latin typeface="Prompt"/>
              </a:rPr>
              <a:t>MHz.</a:t>
            </a:r>
            <a:endParaRPr lang="en-US" sz="1600" dirty="0">
              <a:latin typeface="Prompt"/>
            </a:endParaRPr>
          </a:p>
          <a:p>
            <a:endParaRPr lang="de-DE" sz="1600" dirty="0">
              <a:latin typeface="Prompt"/>
            </a:endParaRPr>
          </a:p>
        </p:txBody>
      </p:sp>
      <p:pic>
        <p:nvPicPr>
          <p:cNvPr id="6"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08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75856" y="1388021"/>
            <a:ext cx="7110536" cy="5078313"/>
          </a:xfrm>
          <a:prstGeom prst="rect">
            <a:avLst/>
          </a:prstGeom>
        </p:spPr>
        <p:txBody>
          <a:bodyPr wrap="square">
            <a:spAutoFit/>
          </a:bodyPr>
          <a:lstStyle/>
          <a:p>
            <a:r>
              <a:rPr lang="de-AT" dirty="0"/>
              <a:t>4net</a:t>
            </a:r>
          </a:p>
          <a:p>
            <a:r>
              <a:rPr lang="de-AT" dirty="0" err="1"/>
              <a:t>ag</a:t>
            </a:r>
            <a:endParaRPr lang="de-AT" dirty="0"/>
          </a:p>
          <a:p>
            <a:r>
              <a:rPr lang="de-AT" dirty="0" err="1"/>
              <a:t>airnet</a:t>
            </a:r>
            <a:endParaRPr lang="de-AT" dirty="0"/>
          </a:p>
          <a:p>
            <a:r>
              <a:rPr lang="de-AT" dirty="0" err="1"/>
              <a:t>albalink</a:t>
            </a:r>
            <a:endParaRPr lang="de-AT" dirty="0"/>
          </a:p>
          <a:p>
            <a:r>
              <a:rPr lang="de-AT" dirty="0" err="1"/>
              <a:t>albinet</a:t>
            </a:r>
            <a:endParaRPr lang="de-AT" dirty="0"/>
          </a:p>
          <a:p>
            <a:r>
              <a:rPr lang="de-AT" dirty="0" err="1"/>
              <a:t>albonet</a:t>
            </a:r>
            <a:endParaRPr lang="de-AT" dirty="0"/>
          </a:p>
          <a:p>
            <a:r>
              <a:rPr lang="de-AT" dirty="0" err="1"/>
              <a:t>anet</a:t>
            </a:r>
            <a:endParaRPr lang="de-AT" dirty="0"/>
          </a:p>
          <a:p>
            <a:r>
              <a:rPr lang="de-AT" dirty="0" err="1"/>
              <a:t>apt</a:t>
            </a:r>
            <a:endParaRPr lang="de-AT" dirty="0"/>
          </a:p>
          <a:p>
            <a:r>
              <a:rPr lang="de-AT" dirty="0" err="1" smtClean="0"/>
              <a:t>ardian</a:t>
            </a:r>
            <a:endParaRPr lang="de-AT" dirty="0"/>
          </a:p>
          <a:p>
            <a:r>
              <a:rPr lang="de-AT" dirty="0" err="1"/>
              <a:t>artinet</a:t>
            </a:r>
            <a:endParaRPr lang="de-AT" dirty="0"/>
          </a:p>
          <a:p>
            <a:r>
              <a:rPr lang="de-AT" dirty="0" err="1"/>
              <a:t>artvision</a:t>
            </a:r>
            <a:endParaRPr lang="de-AT" dirty="0"/>
          </a:p>
          <a:p>
            <a:r>
              <a:rPr lang="de-AT" dirty="0" err="1"/>
              <a:t>babinet</a:t>
            </a:r>
            <a:endParaRPr lang="de-AT" dirty="0"/>
          </a:p>
          <a:p>
            <a:r>
              <a:rPr lang="de-AT" dirty="0" err="1"/>
              <a:t>belsh</a:t>
            </a:r>
            <a:endParaRPr lang="de-AT" dirty="0"/>
          </a:p>
          <a:p>
            <a:r>
              <a:rPr lang="de-AT" dirty="0" err="1"/>
              <a:t>best</a:t>
            </a:r>
            <a:endParaRPr lang="de-AT" dirty="0"/>
          </a:p>
          <a:p>
            <a:r>
              <a:rPr lang="de-AT" dirty="0" err="1"/>
              <a:t>besttv</a:t>
            </a:r>
            <a:endParaRPr lang="de-AT" dirty="0"/>
          </a:p>
          <a:p>
            <a:r>
              <a:rPr lang="de-AT" dirty="0" err="1" smtClean="0"/>
              <a:t>bledi</a:t>
            </a:r>
            <a:endParaRPr lang="de-AT" dirty="0"/>
          </a:p>
          <a:p>
            <a:r>
              <a:rPr lang="de-AT" dirty="0" err="1" smtClean="0"/>
              <a:t>Connectisp</a:t>
            </a:r>
            <a:endParaRPr lang="de-AT" dirty="0" smtClean="0"/>
          </a:p>
          <a:p>
            <a:r>
              <a:rPr lang="de-AT" dirty="0" err="1"/>
              <a:t>crazynet</a:t>
            </a:r>
            <a:endParaRPr lang="de-AT" dirty="0" smtClean="0"/>
          </a:p>
        </p:txBody>
      </p:sp>
      <p:sp>
        <p:nvSpPr>
          <p:cNvPr id="5" name="Rechteck 4"/>
          <p:cNvSpPr/>
          <p:nvPr/>
        </p:nvSpPr>
        <p:spPr>
          <a:xfrm>
            <a:off x="5004048" y="1124744"/>
            <a:ext cx="4572000" cy="5078313"/>
          </a:xfrm>
          <a:prstGeom prst="rect">
            <a:avLst/>
          </a:prstGeom>
        </p:spPr>
        <p:txBody>
          <a:bodyPr>
            <a:spAutoFit/>
          </a:bodyPr>
          <a:lstStyle/>
          <a:p>
            <a:endParaRPr lang="de-AT" dirty="0" smtClean="0"/>
          </a:p>
          <a:p>
            <a:r>
              <a:rPr lang="de-AT" dirty="0" err="1" smtClean="0"/>
              <a:t>doninet</a:t>
            </a:r>
            <a:endParaRPr lang="de-AT" dirty="0"/>
          </a:p>
          <a:p>
            <a:r>
              <a:rPr lang="de-AT" dirty="0" err="1" smtClean="0"/>
              <a:t>dotnet</a:t>
            </a:r>
            <a:endParaRPr lang="de-AT" dirty="0"/>
          </a:p>
          <a:p>
            <a:r>
              <a:rPr lang="de-AT" dirty="0" err="1" smtClean="0"/>
              <a:t>eagle</a:t>
            </a:r>
            <a:endParaRPr lang="de-AT" dirty="0" smtClean="0"/>
          </a:p>
          <a:p>
            <a:r>
              <a:rPr lang="de-AT" dirty="0" err="1" smtClean="0"/>
              <a:t>egc</a:t>
            </a:r>
            <a:endParaRPr lang="de-AT" dirty="0"/>
          </a:p>
          <a:p>
            <a:r>
              <a:rPr lang="de-AT" dirty="0" err="1"/>
              <a:t>elcom</a:t>
            </a:r>
            <a:endParaRPr lang="de-AT" dirty="0"/>
          </a:p>
          <a:p>
            <a:r>
              <a:rPr lang="de-AT" dirty="0" err="1"/>
              <a:t>fitnes</a:t>
            </a:r>
            <a:endParaRPr lang="de-AT" dirty="0"/>
          </a:p>
          <a:p>
            <a:r>
              <a:rPr lang="de-AT" dirty="0" err="1"/>
              <a:t>galaktika</a:t>
            </a:r>
            <a:endParaRPr lang="de-AT" dirty="0"/>
          </a:p>
          <a:p>
            <a:r>
              <a:rPr lang="de-AT" dirty="0" err="1"/>
              <a:t>gashi</a:t>
            </a:r>
            <a:endParaRPr lang="de-AT" dirty="0"/>
          </a:p>
          <a:p>
            <a:r>
              <a:rPr lang="de-AT" dirty="0"/>
              <a:t>happy</a:t>
            </a:r>
          </a:p>
          <a:p>
            <a:r>
              <a:rPr lang="de-AT" dirty="0" err="1"/>
              <a:t>herc</a:t>
            </a:r>
            <a:endParaRPr lang="de-AT" dirty="0"/>
          </a:p>
          <a:p>
            <a:r>
              <a:rPr lang="de-AT" dirty="0" err="1"/>
              <a:t>ictnet</a:t>
            </a:r>
            <a:endParaRPr lang="de-AT" dirty="0"/>
          </a:p>
          <a:p>
            <a:r>
              <a:rPr lang="de-AT" dirty="0" err="1"/>
              <a:t>jabnet</a:t>
            </a:r>
            <a:endParaRPr lang="de-AT" dirty="0"/>
          </a:p>
          <a:p>
            <a:r>
              <a:rPr lang="de-AT" dirty="0" err="1"/>
              <a:t>jn</a:t>
            </a:r>
            <a:endParaRPr lang="de-AT" dirty="0"/>
          </a:p>
          <a:p>
            <a:r>
              <a:rPr lang="de-AT" dirty="0" err="1"/>
              <a:t>kadrianet</a:t>
            </a:r>
            <a:endParaRPr lang="de-AT" dirty="0"/>
          </a:p>
          <a:p>
            <a:r>
              <a:rPr lang="de-AT" dirty="0" err="1"/>
              <a:t>kikinet</a:t>
            </a:r>
            <a:endParaRPr lang="de-AT" dirty="0"/>
          </a:p>
          <a:p>
            <a:r>
              <a:rPr lang="de-AT" dirty="0" err="1"/>
              <a:t>kogroup</a:t>
            </a:r>
            <a:endParaRPr lang="de-AT" dirty="0"/>
          </a:p>
          <a:p>
            <a:r>
              <a:rPr lang="de-AT" dirty="0" err="1" smtClean="0"/>
              <a:t>kosovanet</a:t>
            </a:r>
            <a:endParaRPr lang="de-AT" dirty="0"/>
          </a:p>
        </p:txBody>
      </p:sp>
      <p:sp>
        <p:nvSpPr>
          <p:cNvPr id="6" name="Rechteck 5"/>
          <p:cNvSpPr/>
          <p:nvPr/>
        </p:nvSpPr>
        <p:spPr>
          <a:xfrm>
            <a:off x="6588224" y="1124744"/>
            <a:ext cx="4572000" cy="5078313"/>
          </a:xfrm>
          <a:prstGeom prst="rect">
            <a:avLst/>
          </a:prstGeom>
        </p:spPr>
        <p:txBody>
          <a:bodyPr>
            <a:spAutoFit/>
          </a:bodyPr>
          <a:lstStyle/>
          <a:p>
            <a:endParaRPr lang="de-AT" dirty="0" smtClean="0"/>
          </a:p>
          <a:p>
            <a:r>
              <a:rPr lang="de-AT" dirty="0" err="1" smtClean="0"/>
              <a:t>kumanova</a:t>
            </a:r>
            <a:endParaRPr lang="de-AT" dirty="0"/>
          </a:p>
          <a:p>
            <a:r>
              <a:rPr lang="de-AT" dirty="0" err="1" smtClean="0"/>
              <a:t>looksgym</a:t>
            </a:r>
            <a:endParaRPr lang="de-AT" dirty="0" smtClean="0"/>
          </a:p>
          <a:p>
            <a:r>
              <a:rPr lang="de-AT" dirty="0" err="1" smtClean="0"/>
              <a:t>maxtv</a:t>
            </a:r>
            <a:endParaRPr lang="de-AT" dirty="0"/>
          </a:p>
          <a:p>
            <a:r>
              <a:rPr lang="de-AT" dirty="0" err="1"/>
              <a:t>necinet</a:t>
            </a:r>
            <a:endParaRPr lang="de-AT" dirty="0"/>
          </a:p>
          <a:p>
            <a:r>
              <a:rPr lang="de-AT" dirty="0" err="1" smtClean="0"/>
              <a:t>normann</a:t>
            </a:r>
            <a:endParaRPr lang="de-AT" dirty="0"/>
          </a:p>
          <a:p>
            <a:r>
              <a:rPr lang="de-AT" dirty="0"/>
              <a:t>planet</a:t>
            </a:r>
          </a:p>
          <a:p>
            <a:r>
              <a:rPr lang="de-AT" dirty="0" err="1"/>
              <a:t>schoefisch</a:t>
            </a:r>
            <a:endParaRPr lang="de-AT" dirty="0"/>
          </a:p>
          <a:p>
            <a:r>
              <a:rPr lang="de-AT" dirty="0" err="1"/>
              <a:t>shqiponja</a:t>
            </a:r>
            <a:endParaRPr lang="de-AT" dirty="0"/>
          </a:p>
          <a:p>
            <a:r>
              <a:rPr lang="de-AT" dirty="0"/>
              <a:t>smart</a:t>
            </a:r>
          </a:p>
          <a:p>
            <a:r>
              <a:rPr lang="de-AT" dirty="0" err="1"/>
              <a:t>speednet</a:t>
            </a:r>
            <a:endParaRPr lang="de-AT" dirty="0"/>
          </a:p>
          <a:p>
            <a:r>
              <a:rPr lang="de-AT" dirty="0" err="1"/>
              <a:t>telekomi</a:t>
            </a:r>
            <a:endParaRPr lang="de-AT" dirty="0"/>
          </a:p>
          <a:p>
            <a:r>
              <a:rPr lang="de-AT" dirty="0" err="1"/>
              <a:t>telkos</a:t>
            </a:r>
            <a:endParaRPr lang="de-AT" dirty="0"/>
          </a:p>
          <a:p>
            <a:r>
              <a:rPr lang="de-AT" dirty="0" err="1"/>
              <a:t>tvm</a:t>
            </a:r>
            <a:endParaRPr lang="de-AT" dirty="0"/>
          </a:p>
          <a:p>
            <a:r>
              <a:rPr lang="de-AT" dirty="0" err="1"/>
              <a:t>tvnet</a:t>
            </a:r>
            <a:endParaRPr lang="de-AT" dirty="0"/>
          </a:p>
          <a:p>
            <a:r>
              <a:rPr lang="de-AT" dirty="0" err="1"/>
              <a:t>vision</a:t>
            </a:r>
            <a:endParaRPr lang="de-AT" dirty="0"/>
          </a:p>
          <a:p>
            <a:r>
              <a:rPr lang="de-AT" dirty="0" err="1"/>
              <a:t>vitnet</a:t>
            </a:r>
            <a:endParaRPr lang="de-AT" dirty="0"/>
          </a:p>
          <a:p>
            <a:r>
              <a:rPr lang="de-AT" dirty="0" err="1"/>
              <a:t>wirnet</a:t>
            </a:r>
            <a:endParaRPr lang="de-AT" dirty="0"/>
          </a:p>
        </p:txBody>
      </p:sp>
      <p:pic>
        <p:nvPicPr>
          <p:cNvPr id="4229" name="Picture 133" descr="Orange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06" y="2248548"/>
            <a:ext cx="2514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231" name="Picture 135" descr="Përjeto të ardhmen me 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6" y="2926207"/>
            <a:ext cx="2752541" cy="49545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4"/>
          <a:stretch>
            <a:fillRect/>
          </a:stretch>
        </p:blipFill>
        <p:spPr>
          <a:xfrm>
            <a:off x="364631" y="1461138"/>
            <a:ext cx="1944216" cy="585152"/>
          </a:xfrm>
          <a:prstGeom prst="rect">
            <a:avLst/>
          </a:prstGeom>
        </p:spPr>
      </p:pic>
      <p:pic>
        <p:nvPicPr>
          <p:cNvPr id="11" name="Grafik 10"/>
          <p:cNvPicPr>
            <a:picLocks noChangeAspect="1"/>
          </p:cNvPicPr>
          <p:nvPr/>
        </p:nvPicPr>
        <p:blipFill>
          <a:blip r:embed="rId5"/>
          <a:stretch>
            <a:fillRect/>
          </a:stretch>
        </p:blipFill>
        <p:spPr>
          <a:xfrm>
            <a:off x="301112" y="3731771"/>
            <a:ext cx="2334990" cy="669575"/>
          </a:xfrm>
          <a:prstGeom prst="rect">
            <a:avLst/>
          </a:prstGeom>
        </p:spPr>
      </p:pic>
      <p:pic>
        <p:nvPicPr>
          <p:cNvPr id="12" name="Grafik 11"/>
          <p:cNvPicPr>
            <a:picLocks noChangeAspect="1"/>
          </p:cNvPicPr>
          <p:nvPr/>
        </p:nvPicPr>
        <p:blipFill>
          <a:blip r:embed="rId6"/>
          <a:stretch>
            <a:fillRect/>
          </a:stretch>
        </p:blipFill>
        <p:spPr>
          <a:xfrm>
            <a:off x="569243" y="4725144"/>
            <a:ext cx="1914525" cy="828675"/>
          </a:xfrm>
          <a:prstGeom prst="rect">
            <a:avLst/>
          </a:prstGeom>
        </p:spPr>
      </p:pic>
      <p:pic>
        <p:nvPicPr>
          <p:cNvPr id="13" name="Grafik 12"/>
          <p:cNvPicPr>
            <a:picLocks noChangeAspect="1"/>
          </p:cNvPicPr>
          <p:nvPr/>
        </p:nvPicPr>
        <p:blipFill>
          <a:blip r:embed="rId7"/>
          <a:stretch>
            <a:fillRect/>
          </a:stretch>
        </p:blipFill>
        <p:spPr>
          <a:xfrm>
            <a:off x="348307" y="5766652"/>
            <a:ext cx="2575769" cy="449888"/>
          </a:xfrm>
          <a:prstGeom prst="rect">
            <a:avLst/>
          </a:prstGeom>
        </p:spPr>
      </p:pic>
    </p:spTree>
    <p:extLst>
      <p:ext uri="{BB962C8B-B14F-4D97-AF65-F5344CB8AC3E}">
        <p14:creationId xmlns:p14="http://schemas.microsoft.com/office/powerpoint/2010/main" val="2159401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23528" y="2780928"/>
            <a:ext cx="8568952" cy="1754326"/>
          </a:xfrm>
          <a:prstGeom prst="rect">
            <a:avLst/>
          </a:prstGeom>
        </p:spPr>
        <p:txBody>
          <a:bodyPr wrap="square">
            <a:spAutoFit/>
          </a:bodyPr>
          <a:lstStyle/>
          <a:p>
            <a:r>
              <a:rPr lang="en-US" dirty="0">
                <a:latin typeface="Prompt"/>
              </a:rPr>
              <a:t>DOCSIS 3.1 has a completely new physical layer for the data transmission system via HFC networks based on Orthogonal Frequency Division Multiplex (OFDM) and a global standard. • Comprehensive co-existence with DOCSIS signals from previous variants ensures backwards compatibility, also with the variants of </a:t>
            </a:r>
            <a:r>
              <a:rPr lang="en-US" dirty="0" err="1">
                <a:latin typeface="Prompt"/>
              </a:rPr>
              <a:t>EuroDOCSIS</a:t>
            </a:r>
            <a:r>
              <a:rPr lang="en-US" dirty="0">
                <a:latin typeface="Prompt"/>
              </a:rPr>
              <a:t>.</a:t>
            </a:r>
          </a:p>
          <a:p>
            <a:endParaRPr lang="de-DE" dirty="0">
              <a:latin typeface="Prompt"/>
            </a:endParaRPr>
          </a:p>
        </p:txBody>
      </p:sp>
      <p:pic>
        <p:nvPicPr>
          <p:cNvPr id="4"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11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11760" y="1556792"/>
            <a:ext cx="2673328" cy="584776"/>
          </a:xfrm>
          <a:prstGeom prst="rect">
            <a:avLst/>
          </a:prstGeom>
        </p:spPr>
        <p:txBody>
          <a:bodyPr wrap="none">
            <a:spAutoFit/>
          </a:bodyPr>
          <a:lstStyle/>
          <a:p>
            <a:pPr>
              <a:defRPr/>
            </a:pPr>
            <a:r>
              <a:rPr lang="de-DE" sz="3200" b="1" cap="all" spc="200" dirty="0" err="1">
                <a:solidFill>
                  <a:schemeClr val="bg1"/>
                </a:solidFill>
                <a:latin typeface="Prompt" charset="0"/>
                <a:ea typeface="Prompt" charset="0"/>
                <a:cs typeface="Prompt" charset="0"/>
              </a:rPr>
              <a:t>dOCSIS</a:t>
            </a:r>
            <a:r>
              <a:rPr lang="de-DE" sz="3200" b="1" cap="all" spc="200" dirty="0">
                <a:solidFill>
                  <a:schemeClr val="bg1"/>
                </a:solidFill>
                <a:latin typeface="Prompt" charset="0"/>
                <a:ea typeface="Prompt" charset="0"/>
                <a:cs typeface="Prompt" charset="0"/>
              </a:rPr>
              <a:t> </a:t>
            </a:r>
            <a:r>
              <a:rPr lang="de-DE" sz="3200" b="1" cap="all" spc="200" dirty="0" smtClean="0">
                <a:solidFill>
                  <a:schemeClr val="bg1"/>
                </a:solidFill>
                <a:latin typeface="Prompt" charset="0"/>
                <a:ea typeface="Prompt" charset="0"/>
                <a:cs typeface="Prompt" charset="0"/>
              </a:rPr>
              <a:t>3.1</a:t>
            </a:r>
            <a:endParaRPr lang="de-DE" sz="3200" b="1" cap="all" spc="200" dirty="0">
              <a:solidFill>
                <a:schemeClr val="bg1"/>
              </a:solidFill>
              <a:latin typeface="Prompt" charset="0"/>
              <a:ea typeface="Prompt" charset="0"/>
              <a:cs typeface="Prompt" charset="0"/>
            </a:endParaRPr>
          </a:p>
        </p:txBody>
      </p:sp>
      <p:pic>
        <p:nvPicPr>
          <p:cNvPr id="5"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956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Foliennummernplatzhalt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DDBFCCC-5FEE-4DA2-8E7A-A5ABE61EFF21}" type="slidenum">
              <a:rPr lang="de-DE" altLang="de-DE">
                <a:solidFill>
                  <a:srgbClr val="1049A6"/>
                </a:solidFill>
                <a:latin typeface="Prompt" charset="0"/>
              </a:rPr>
              <a:pPr/>
              <a:t>31</a:t>
            </a:fld>
            <a:endParaRPr lang="de-DE" altLang="de-DE">
              <a:solidFill>
                <a:srgbClr val="1049A6"/>
              </a:solidFill>
              <a:latin typeface="Prompt" charset="0"/>
            </a:endParaRPr>
          </a:p>
        </p:txBody>
      </p:sp>
      <p:pic>
        <p:nvPicPr>
          <p:cNvPr id="55299"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05483"/>
            <a:ext cx="9144000" cy="114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2"/>
          <p:cNvSpPr txBox="1">
            <a:spLocks/>
          </p:cNvSpPr>
          <p:nvPr/>
        </p:nvSpPr>
        <p:spPr>
          <a:xfrm>
            <a:off x="1717675" y="1525588"/>
            <a:ext cx="6232525" cy="54927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Arial" pitchFamily="4" charset="0"/>
              <a:buNone/>
              <a:defRPr/>
            </a:pPr>
            <a:r>
              <a:rPr lang="de-DE" sz="2600" b="1" cap="all" spc="200" dirty="0" err="1" smtClean="0">
                <a:solidFill>
                  <a:schemeClr val="bg1"/>
                </a:solidFill>
                <a:latin typeface="Prompt" charset="0"/>
                <a:ea typeface="Prompt" charset="0"/>
                <a:cs typeface="Prompt" charset="0"/>
              </a:rPr>
              <a:t>Docsis</a:t>
            </a:r>
            <a:r>
              <a:rPr lang="de-DE" sz="2600" b="1" cap="all" spc="200" dirty="0" smtClean="0">
                <a:solidFill>
                  <a:schemeClr val="bg1"/>
                </a:solidFill>
                <a:latin typeface="Prompt" charset="0"/>
                <a:ea typeface="Prompt" charset="0"/>
                <a:cs typeface="Prompt" charset="0"/>
              </a:rPr>
              <a:t> 3.1 - Downstream</a:t>
            </a:r>
          </a:p>
        </p:txBody>
      </p:sp>
      <p:sp>
        <p:nvSpPr>
          <p:cNvPr id="55301" name="Rechteck 5"/>
          <p:cNvSpPr>
            <a:spLocks noChangeArrowheads="1"/>
          </p:cNvSpPr>
          <p:nvPr/>
        </p:nvSpPr>
        <p:spPr bwMode="auto">
          <a:xfrm>
            <a:off x="1508125" y="2786063"/>
            <a:ext cx="64420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ctr">
              <a:buFont typeface="Wingdings" pitchFamily="2" charset="2"/>
              <a:buChar char="ü"/>
            </a:pPr>
            <a:r>
              <a:rPr lang="en-US" altLang="de-DE" b="1" dirty="0">
                <a:latin typeface="Prompt" charset="0"/>
              </a:rPr>
              <a:t>Up to 10 </a:t>
            </a:r>
            <a:r>
              <a:rPr lang="en-US" altLang="de-DE" b="1" dirty="0" err="1">
                <a:latin typeface="Prompt" charset="0"/>
              </a:rPr>
              <a:t>Gbps</a:t>
            </a:r>
            <a:r>
              <a:rPr lang="en-US" altLang="de-DE" b="1" dirty="0">
                <a:latin typeface="Prompt" charset="0"/>
              </a:rPr>
              <a:t> downstream</a:t>
            </a:r>
          </a:p>
          <a:p>
            <a:pPr fontAlgn="ctr">
              <a:buFont typeface="Wingdings" pitchFamily="2" charset="2"/>
              <a:buChar char="ü"/>
            </a:pPr>
            <a:endParaRPr lang="de-AT" altLang="de-DE" dirty="0">
              <a:latin typeface="Prompt" charset="0"/>
            </a:endParaRPr>
          </a:p>
          <a:p>
            <a:pPr fontAlgn="ctr">
              <a:buFont typeface="Wingdings" pitchFamily="2" charset="2"/>
              <a:buChar char="ü"/>
            </a:pPr>
            <a:r>
              <a:rPr lang="de-AT" altLang="de-DE" dirty="0">
                <a:latin typeface="Prompt" charset="0"/>
              </a:rPr>
              <a:t>Supports Downstream Channel </a:t>
            </a:r>
            <a:r>
              <a:rPr lang="de-AT" altLang="de-DE" dirty="0" smtClean="0">
                <a:latin typeface="Prompt" charset="0"/>
              </a:rPr>
              <a:t>Bonding</a:t>
            </a:r>
          </a:p>
          <a:p>
            <a:pPr fontAlgn="ctr">
              <a:buFont typeface="Wingdings" pitchFamily="2" charset="2"/>
              <a:buChar char="ü"/>
            </a:pPr>
            <a:endParaRPr lang="de-AT" altLang="de-DE" dirty="0">
              <a:latin typeface="Prompt" charset="0"/>
            </a:endParaRPr>
          </a:p>
          <a:p>
            <a:pPr fontAlgn="ctr">
              <a:buFont typeface="Wingdings" pitchFamily="2" charset="2"/>
              <a:buChar char="ü"/>
            </a:pPr>
            <a:r>
              <a:rPr lang="en-US" altLang="de-DE" dirty="0">
                <a:latin typeface="Prompt" charset="0"/>
              </a:rPr>
              <a:t>Use of Sub-Carrier (20-50 kHz</a:t>
            </a:r>
            <a:r>
              <a:rPr lang="en-US" altLang="de-DE" dirty="0" smtClean="0">
                <a:latin typeface="Prompt" charset="0"/>
              </a:rPr>
              <a:t>)</a:t>
            </a:r>
          </a:p>
          <a:p>
            <a:pPr fontAlgn="ctr">
              <a:buFont typeface="Wingdings" pitchFamily="2" charset="2"/>
              <a:buChar char="ü"/>
            </a:pPr>
            <a:endParaRPr lang="de-AT" altLang="de-DE" dirty="0">
              <a:latin typeface="Prompt" charset="0"/>
            </a:endParaRPr>
          </a:p>
          <a:p>
            <a:pPr fontAlgn="ctr">
              <a:buFont typeface="Wingdings" pitchFamily="2" charset="2"/>
              <a:buChar char="ü"/>
            </a:pPr>
            <a:r>
              <a:rPr lang="en-US" altLang="de-DE" dirty="0">
                <a:latin typeface="Prompt" charset="0"/>
              </a:rPr>
              <a:t>Channel Width: 24 MHz to 192 MHz (OFDM</a:t>
            </a:r>
            <a:r>
              <a:rPr lang="en-US" altLang="de-DE" dirty="0" smtClean="0">
                <a:latin typeface="Prompt" charset="0"/>
              </a:rPr>
              <a:t>)</a:t>
            </a:r>
          </a:p>
          <a:p>
            <a:pPr fontAlgn="ctr">
              <a:buFont typeface="Wingdings" pitchFamily="2" charset="2"/>
              <a:buChar char="ü"/>
            </a:pPr>
            <a:endParaRPr lang="de-AT" altLang="de-DE" dirty="0">
              <a:latin typeface="Prompt" charset="0"/>
            </a:endParaRPr>
          </a:p>
          <a:p>
            <a:pPr fontAlgn="ctr">
              <a:buFont typeface="Wingdings" pitchFamily="2" charset="2"/>
              <a:buChar char="ü"/>
            </a:pPr>
            <a:r>
              <a:rPr lang="de-AT" altLang="de-DE" dirty="0">
                <a:latin typeface="Prompt" charset="0"/>
              </a:rPr>
              <a:t>Modulation: to QAM </a:t>
            </a:r>
            <a:r>
              <a:rPr lang="de-AT" altLang="de-DE" dirty="0" smtClean="0">
                <a:latin typeface="Prompt" charset="0"/>
              </a:rPr>
              <a:t>4096</a:t>
            </a:r>
          </a:p>
          <a:p>
            <a:pPr fontAlgn="ctr">
              <a:buFont typeface="Wingdings" pitchFamily="2" charset="2"/>
              <a:buChar char="ü"/>
            </a:pPr>
            <a:endParaRPr lang="de-AT" altLang="de-DE" dirty="0" smtClean="0">
              <a:latin typeface="Prompt" charset="0"/>
            </a:endParaRPr>
          </a:p>
          <a:p>
            <a:pPr fontAlgn="ctr">
              <a:buFont typeface="Wingdings" pitchFamily="2" charset="2"/>
              <a:buChar char="ü"/>
            </a:pPr>
            <a:r>
              <a:rPr lang="en-US" altLang="de-DE" dirty="0">
                <a:latin typeface="Prompt" charset="0"/>
              </a:rPr>
              <a:t>Bandwidth up to 1218 MHz or later 1794 MHz</a:t>
            </a:r>
            <a:endParaRPr lang="de-AT" altLang="de-DE" dirty="0">
              <a:latin typeface="Prompt" charset="0"/>
            </a:endParaRPr>
          </a:p>
        </p:txBody>
      </p:sp>
      <p:pic>
        <p:nvPicPr>
          <p:cNvPr id="6"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14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nhaltsplatzhalter 2"/>
          <p:cNvSpPr txBox="1">
            <a:spLocks/>
          </p:cNvSpPr>
          <p:nvPr/>
        </p:nvSpPr>
        <p:spPr bwMode="auto">
          <a:xfrm>
            <a:off x="1365250" y="1627188"/>
            <a:ext cx="6524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de-DE" altLang="de-DE" sz="2600" b="1">
                <a:solidFill>
                  <a:schemeClr val="bg1"/>
                </a:solidFill>
                <a:latin typeface="Prompt" panose="00000500000000000000" pitchFamily="2" charset="-34"/>
              </a:rPr>
              <a:t>TECHNICOLOR – MARKET TRENDS</a:t>
            </a:r>
          </a:p>
        </p:txBody>
      </p:sp>
      <p:pic>
        <p:nvPicPr>
          <p:cNvPr id="18435"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1304925"/>
            <a:ext cx="898525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EE31994-E248-437D-BA41-FD35CFB25260}" type="slidenum">
              <a:rPr lang="de-DE" altLang="de-DE">
                <a:solidFill>
                  <a:srgbClr val="1049A6"/>
                </a:solidFill>
                <a:latin typeface="Prompt" panose="00000500000000000000" pitchFamily="2" charset="-34"/>
              </a:rPr>
              <a:pPr/>
              <a:t>32</a:t>
            </a:fld>
            <a:endParaRPr lang="de-DE" altLang="de-DE">
              <a:solidFill>
                <a:srgbClr val="1049A6"/>
              </a:solidFill>
              <a:latin typeface="Prompt" panose="00000500000000000000" pitchFamily="2" charset="-34"/>
            </a:endParaRPr>
          </a:p>
        </p:txBody>
      </p:sp>
      <p:pic>
        <p:nvPicPr>
          <p:cNvPr id="18437"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0"/>
            <a:ext cx="9175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0"/>
            <a:ext cx="10477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5413"/>
            <a:ext cx="240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098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nhaltsplatzhalter 2"/>
          <p:cNvSpPr txBox="1">
            <a:spLocks/>
          </p:cNvSpPr>
          <p:nvPr/>
        </p:nvSpPr>
        <p:spPr bwMode="auto">
          <a:xfrm>
            <a:off x="1365250" y="1627188"/>
            <a:ext cx="6524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de-DE" altLang="de-DE" sz="2600" b="1">
                <a:solidFill>
                  <a:schemeClr val="bg1"/>
                </a:solidFill>
                <a:latin typeface="Prompt" panose="00000500000000000000" pitchFamily="2" charset="-34"/>
              </a:rPr>
              <a:t>TECHNICOLOR – MARKET TRENDS</a:t>
            </a:r>
          </a:p>
        </p:txBody>
      </p:sp>
      <p:pic>
        <p:nvPicPr>
          <p:cNvPr id="19459"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436688"/>
            <a:ext cx="86582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0B106E-CF1C-472B-BA2A-7DC75A5FD1C0}" type="slidenum">
              <a:rPr lang="de-DE" altLang="de-DE">
                <a:solidFill>
                  <a:srgbClr val="1049A6"/>
                </a:solidFill>
                <a:latin typeface="Prompt" panose="00000500000000000000" pitchFamily="2" charset="-34"/>
              </a:rPr>
              <a:pPr/>
              <a:t>33</a:t>
            </a:fld>
            <a:endParaRPr lang="de-DE" altLang="de-DE">
              <a:solidFill>
                <a:srgbClr val="1049A6"/>
              </a:solidFill>
              <a:latin typeface="Prompt" panose="00000500000000000000" pitchFamily="2" charset="-34"/>
            </a:endParaRPr>
          </a:p>
        </p:txBody>
      </p:sp>
      <p:pic>
        <p:nvPicPr>
          <p:cNvPr id="19461"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0"/>
            <a:ext cx="9175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0"/>
            <a:ext cx="10477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5413"/>
            <a:ext cx="240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433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nhaltsplatzhalter 2"/>
          <p:cNvSpPr txBox="1">
            <a:spLocks/>
          </p:cNvSpPr>
          <p:nvPr/>
        </p:nvSpPr>
        <p:spPr bwMode="auto">
          <a:xfrm>
            <a:off x="1365250" y="1627188"/>
            <a:ext cx="6524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de-DE" altLang="de-DE" sz="2600" b="1">
                <a:solidFill>
                  <a:schemeClr val="bg1"/>
                </a:solidFill>
                <a:latin typeface="Prompt" panose="00000500000000000000" pitchFamily="2" charset="-34"/>
              </a:rPr>
              <a:t>TECHNICOLOR – MARKET TRENDS</a:t>
            </a:r>
          </a:p>
        </p:txBody>
      </p:sp>
      <p:pic>
        <p:nvPicPr>
          <p:cNvPr id="2150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30338"/>
            <a:ext cx="88995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528C464-8923-4DF7-9033-70B00ED3C70E}" type="slidenum">
              <a:rPr lang="de-DE" altLang="de-DE">
                <a:solidFill>
                  <a:srgbClr val="1049A6"/>
                </a:solidFill>
                <a:latin typeface="Prompt" panose="00000500000000000000" pitchFamily="2" charset="-34"/>
              </a:rPr>
              <a:pPr/>
              <a:t>34</a:t>
            </a:fld>
            <a:endParaRPr lang="de-DE" altLang="de-DE">
              <a:solidFill>
                <a:srgbClr val="1049A6"/>
              </a:solidFill>
              <a:latin typeface="Prompt" panose="00000500000000000000" pitchFamily="2" charset="-34"/>
            </a:endParaRPr>
          </a:p>
        </p:txBody>
      </p:sp>
      <p:pic>
        <p:nvPicPr>
          <p:cNvPr id="21509"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0"/>
            <a:ext cx="9175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0"/>
            <a:ext cx="10477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5413"/>
            <a:ext cx="240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565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nhaltsplatzhalter 2"/>
          <p:cNvSpPr txBox="1">
            <a:spLocks/>
          </p:cNvSpPr>
          <p:nvPr/>
        </p:nvSpPr>
        <p:spPr bwMode="auto">
          <a:xfrm>
            <a:off x="1365250" y="1627188"/>
            <a:ext cx="6524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de-DE" altLang="de-DE" sz="2600" b="1">
                <a:solidFill>
                  <a:schemeClr val="bg1"/>
                </a:solidFill>
                <a:latin typeface="Prompt" panose="00000500000000000000" pitchFamily="2" charset="-34"/>
              </a:rPr>
              <a:t>TECHNICOLOR – MARKET TRENDS</a:t>
            </a:r>
          </a:p>
        </p:txBody>
      </p:sp>
      <p:pic>
        <p:nvPicPr>
          <p:cNvPr id="2253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365250"/>
            <a:ext cx="887412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BC1B74-E6F1-44F1-BB1B-3B5207337D0B}" type="slidenum">
              <a:rPr lang="de-DE" altLang="de-DE">
                <a:solidFill>
                  <a:srgbClr val="1049A6"/>
                </a:solidFill>
                <a:latin typeface="Prompt" panose="00000500000000000000" pitchFamily="2" charset="-34"/>
              </a:rPr>
              <a:pPr/>
              <a:t>35</a:t>
            </a:fld>
            <a:endParaRPr lang="de-DE" altLang="de-DE">
              <a:solidFill>
                <a:srgbClr val="1049A6"/>
              </a:solidFill>
              <a:latin typeface="Prompt" panose="00000500000000000000" pitchFamily="2" charset="-34"/>
            </a:endParaRPr>
          </a:p>
        </p:txBody>
      </p:sp>
      <p:pic>
        <p:nvPicPr>
          <p:cNvPr id="22533"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0"/>
            <a:ext cx="9175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0"/>
            <a:ext cx="10477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5413"/>
            <a:ext cx="240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164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047750" y="1423987"/>
            <a:ext cx="7048500" cy="4010025"/>
          </a:xfrm>
          <a:prstGeom prst="rect">
            <a:avLst/>
          </a:prstGeom>
        </p:spPr>
      </p:pic>
      <p:pic>
        <p:nvPicPr>
          <p:cNvPr id="3"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87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33908" y="1268760"/>
            <a:ext cx="8905875" cy="4819650"/>
          </a:xfrm>
          <a:prstGeom prst="rect">
            <a:avLst/>
          </a:prstGeom>
        </p:spPr>
      </p:pic>
      <p:pic>
        <p:nvPicPr>
          <p:cNvPr id="4"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108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61667" y="1140980"/>
            <a:ext cx="8763000" cy="3080108"/>
          </a:xfrm>
          <a:prstGeom prst="rect">
            <a:avLst/>
          </a:prstGeom>
        </p:spPr>
      </p:pic>
      <p:pic>
        <p:nvPicPr>
          <p:cNvPr id="23554" name="Picture 2" descr="https://cdn.rohde-schwarz.com/pws/technology/DOCSIS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0" y="4365104"/>
            <a:ext cx="9048750" cy="24928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59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6885"/>
            <a:ext cx="8098357" cy="60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392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323528" y="1259175"/>
            <a:ext cx="8568952" cy="6109365"/>
          </a:xfrm>
          <a:prstGeom prst="rect">
            <a:avLst/>
          </a:prstGeom>
        </p:spPr>
        <p:txBody>
          <a:bodyPr wrap="square">
            <a:spAutoFit/>
          </a:bodyPr>
          <a:lstStyle/>
          <a:p>
            <a:pPr marL="285750" indent="-285750">
              <a:buFontTx/>
              <a:buChar char="-"/>
            </a:pPr>
            <a:r>
              <a:rPr lang="de-DE" sz="1700" dirty="0" smtClean="0">
                <a:latin typeface="Prompt"/>
                <a:ea typeface="Tahoma" panose="020B0604030504040204" pitchFamily="34" charset="0"/>
                <a:cs typeface="Prompt"/>
              </a:rPr>
              <a:t>DOCSIS – Data </a:t>
            </a:r>
            <a:r>
              <a:rPr lang="de-DE" sz="1700" dirty="0" err="1" smtClean="0">
                <a:latin typeface="Prompt"/>
                <a:ea typeface="Tahoma" panose="020B0604030504040204" pitchFamily="34" charset="0"/>
                <a:cs typeface="Prompt"/>
              </a:rPr>
              <a:t>over</a:t>
            </a:r>
            <a:r>
              <a:rPr lang="de-DE" sz="1700" dirty="0" smtClean="0">
                <a:latin typeface="Prompt"/>
                <a:ea typeface="Tahoma" panose="020B0604030504040204" pitchFamily="34" charset="0"/>
                <a:cs typeface="Prompt"/>
              </a:rPr>
              <a:t> Cable Services Interface </a:t>
            </a:r>
            <a:r>
              <a:rPr lang="de-DE" sz="1700" dirty="0" err="1" smtClean="0">
                <a:latin typeface="Prompt"/>
                <a:ea typeface="Tahoma" panose="020B0604030504040204" pitchFamily="34" charset="0"/>
                <a:cs typeface="Prompt"/>
              </a:rPr>
              <a:t>Specification</a:t>
            </a:r>
            <a:r>
              <a:rPr lang="de-DE" sz="1700" dirty="0" smtClean="0">
                <a:latin typeface="Prompt"/>
                <a:ea typeface="Tahoma" panose="020B0604030504040204" pitchFamily="34" charset="0"/>
                <a:cs typeface="Prompt"/>
              </a:rPr>
              <a:t>  </a:t>
            </a:r>
          </a:p>
          <a:p>
            <a:pPr marL="285750" indent="-285750">
              <a:buFontTx/>
              <a:buChar char="-"/>
            </a:pPr>
            <a:r>
              <a:rPr lang="de-DE" sz="1700" dirty="0" smtClean="0">
                <a:latin typeface="Prompt"/>
                <a:ea typeface="Tahoma" panose="020B0604030504040204" pitchFamily="34" charset="0"/>
                <a:cs typeface="Prompt"/>
              </a:rPr>
              <a:t>CableLabs</a:t>
            </a:r>
            <a:r>
              <a:rPr lang="de-DE" sz="1700" dirty="0">
                <a:latin typeface="Prompt"/>
                <a:ea typeface="Tahoma" panose="020B0604030504040204" pitchFamily="34" charset="0"/>
                <a:cs typeface="Prompt"/>
              </a:rPr>
              <a:t> (certification) </a:t>
            </a:r>
            <a:endParaRPr lang="de-DE" sz="1700" dirty="0" smtClean="0">
              <a:latin typeface="Prompt"/>
              <a:ea typeface="Tahoma" panose="020B0604030504040204" pitchFamily="34" charset="0"/>
              <a:cs typeface="Prompt"/>
            </a:endParaRPr>
          </a:p>
          <a:p>
            <a:pPr marL="285750" indent="-285750">
              <a:buFontTx/>
              <a:buChar char="-"/>
            </a:pPr>
            <a:r>
              <a:rPr lang="de-DE" sz="1700" dirty="0" smtClean="0">
                <a:latin typeface="Prompt"/>
                <a:ea typeface="Tahoma" panose="020B0604030504040204" pitchFamily="34" charset="0"/>
                <a:cs typeface="Prompt"/>
              </a:rPr>
              <a:t>Standarts – </a:t>
            </a:r>
            <a:r>
              <a:rPr lang="de-DE" sz="1700" dirty="0">
                <a:latin typeface="Prompt"/>
                <a:ea typeface="Tahoma" panose="020B0604030504040204" pitchFamily="34" charset="0"/>
                <a:cs typeface="Prompt"/>
              </a:rPr>
              <a:t>Multiple vendors to develop interoperable devices</a:t>
            </a:r>
            <a:endParaRPr lang="de-AT" sz="1700" dirty="0" smtClean="0">
              <a:latin typeface="Prompt"/>
              <a:ea typeface="Tahoma" panose="020B0604030504040204" pitchFamily="34" charset="0"/>
              <a:cs typeface="Prompt"/>
            </a:endParaRPr>
          </a:p>
          <a:p>
            <a:pPr marL="285750" indent="-285750">
              <a:buFontTx/>
              <a:buChar char="-"/>
            </a:pPr>
            <a:r>
              <a:rPr lang="de-DE" sz="1700" dirty="0">
                <a:latin typeface="Prompt"/>
                <a:ea typeface="Tahoma" panose="020B0604030504040204" pitchFamily="34" charset="0"/>
                <a:cs typeface="Prompt"/>
              </a:rPr>
              <a:t>Cable telephones + data </a:t>
            </a:r>
            <a:r>
              <a:rPr lang="de-DE" sz="1700" dirty="0" smtClean="0">
                <a:latin typeface="Prompt"/>
                <a:ea typeface="Tahoma" panose="020B0604030504040204" pitchFamily="34" charset="0"/>
                <a:cs typeface="Prompt"/>
              </a:rPr>
              <a:t>transmissions</a:t>
            </a:r>
          </a:p>
          <a:p>
            <a:pPr marL="285750" indent="-285750">
              <a:buFontTx/>
              <a:buChar char="-"/>
            </a:pPr>
            <a:r>
              <a:rPr lang="de-DE" sz="1700" dirty="0" smtClean="0">
                <a:latin typeface="Prompt"/>
                <a:ea typeface="Tahoma" panose="020B0604030504040204" pitchFamily="34" charset="0"/>
                <a:cs typeface="Prompt"/>
              </a:rPr>
              <a:t>DOCSIS 1.0 – 1997  </a:t>
            </a:r>
          </a:p>
          <a:p>
            <a:pPr marL="285750" indent="-285750">
              <a:buFontTx/>
              <a:buChar char="-"/>
            </a:pPr>
            <a:r>
              <a:rPr lang="de-DE" sz="1700" dirty="0" err="1" smtClean="0">
                <a:latin typeface="Prompt"/>
                <a:ea typeface="Tahoma" panose="020B0604030504040204" pitchFamily="34" charset="0"/>
                <a:cs typeface="Prompt"/>
              </a:rPr>
              <a:t>EuroDOCSIS</a:t>
            </a:r>
            <a:r>
              <a:rPr lang="de-DE" sz="1700" dirty="0" smtClean="0">
                <a:latin typeface="Prompt"/>
                <a:ea typeface="Tahoma" panose="020B0604030504040204" pitchFamily="34" charset="0"/>
                <a:cs typeface="Prompt"/>
              </a:rPr>
              <a:t> 1.0 (1999 – June 2000) –  </a:t>
            </a:r>
          </a:p>
          <a:p>
            <a:pPr marL="285750" indent="-285750">
              <a:buFontTx/>
              <a:buChar char="-"/>
            </a:pPr>
            <a:endParaRPr lang="de-DE" sz="1700" dirty="0">
              <a:latin typeface="Prompt"/>
              <a:ea typeface="Tahoma" panose="020B0604030504040204" pitchFamily="34" charset="0"/>
              <a:cs typeface="Prompt"/>
            </a:endParaRPr>
          </a:p>
          <a:p>
            <a:pPr marL="285750" indent="-285750">
              <a:buFontTx/>
              <a:buChar char="-"/>
            </a:pPr>
            <a:endParaRPr lang="de-DE" sz="1700" dirty="0" smtClean="0">
              <a:latin typeface="Prompt"/>
              <a:ea typeface="Tahoma" panose="020B0604030504040204" pitchFamily="34" charset="0"/>
              <a:cs typeface="Prompt"/>
            </a:endParaRPr>
          </a:p>
          <a:p>
            <a:endParaRPr lang="de-DE" sz="1700" dirty="0">
              <a:latin typeface="Prompt"/>
              <a:ea typeface="Tahoma" panose="020B0604030504040204" pitchFamily="34" charset="0"/>
              <a:cs typeface="Prompt"/>
            </a:endParaRPr>
          </a:p>
          <a:p>
            <a:r>
              <a:rPr lang="de-AT" sz="1700" dirty="0">
                <a:latin typeface="Prompt"/>
                <a:cs typeface="Prompt"/>
              </a:rPr>
              <a:t>DOCSIS 1.0</a:t>
            </a:r>
          </a:p>
          <a:p>
            <a:r>
              <a:rPr lang="de-AT" sz="1700" dirty="0">
                <a:latin typeface="Prompt"/>
                <a:cs typeface="Prompt"/>
              </a:rPr>
              <a:t>– High Speed Internet connection, </a:t>
            </a:r>
            <a:r>
              <a:rPr lang="de-AT" sz="1700" dirty="0" smtClean="0">
                <a:latin typeface="Prompt"/>
                <a:cs typeface="Prompt"/>
              </a:rPr>
              <a:t>CoS</a:t>
            </a:r>
            <a:endParaRPr lang="de-AT" sz="1700" dirty="0">
              <a:latin typeface="Prompt"/>
              <a:cs typeface="Prompt"/>
            </a:endParaRPr>
          </a:p>
          <a:p>
            <a:r>
              <a:rPr lang="de-AT" sz="1700" dirty="0">
                <a:latin typeface="Prompt"/>
                <a:cs typeface="Prompt"/>
              </a:rPr>
              <a:t>• DOCSIS 1.1</a:t>
            </a:r>
          </a:p>
          <a:p>
            <a:r>
              <a:rPr lang="de-AT" sz="1700" dirty="0">
                <a:latin typeface="Prompt"/>
                <a:cs typeface="Prompt"/>
              </a:rPr>
              <a:t>– </a:t>
            </a:r>
            <a:r>
              <a:rPr lang="de-AT" sz="1700" dirty="0" smtClean="0">
                <a:latin typeface="Prompt"/>
                <a:cs typeface="Prompt"/>
              </a:rPr>
              <a:t>Voice , </a:t>
            </a:r>
            <a:r>
              <a:rPr lang="de-AT" sz="1700" dirty="0" err="1" smtClean="0">
                <a:latin typeface="Prompt"/>
                <a:cs typeface="Prompt"/>
              </a:rPr>
              <a:t>QoS</a:t>
            </a:r>
            <a:r>
              <a:rPr lang="de-AT" sz="1700" dirty="0" smtClean="0">
                <a:latin typeface="Prompt"/>
                <a:cs typeface="Prompt"/>
              </a:rPr>
              <a:t>-Service Flow </a:t>
            </a:r>
            <a:r>
              <a:rPr lang="de-AT" sz="1700" dirty="0" err="1" smtClean="0">
                <a:latin typeface="Prompt"/>
                <a:cs typeface="Prompt"/>
              </a:rPr>
              <a:t>concept</a:t>
            </a:r>
            <a:r>
              <a:rPr lang="de-AT" sz="1700" dirty="0" smtClean="0">
                <a:latin typeface="Prompt"/>
                <a:cs typeface="Prompt"/>
              </a:rPr>
              <a:t>, BPI+ - </a:t>
            </a:r>
            <a:r>
              <a:rPr lang="de-AT" sz="1700" dirty="0" err="1" smtClean="0">
                <a:latin typeface="Prompt"/>
                <a:cs typeface="Prompt"/>
              </a:rPr>
              <a:t>Certificates</a:t>
            </a:r>
            <a:r>
              <a:rPr lang="de-AT" sz="1700" dirty="0" smtClean="0">
                <a:latin typeface="Prompt"/>
                <a:cs typeface="Prompt"/>
              </a:rPr>
              <a:t> 8-tap </a:t>
            </a:r>
          </a:p>
          <a:p>
            <a:r>
              <a:rPr lang="de-AT" sz="1700" dirty="0" smtClean="0">
                <a:latin typeface="Prompt"/>
                <a:cs typeface="Prompt"/>
              </a:rPr>
              <a:t>• </a:t>
            </a:r>
            <a:r>
              <a:rPr lang="de-AT" sz="1700" dirty="0">
                <a:latin typeface="Prompt"/>
                <a:cs typeface="Prompt"/>
              </a:rPr>
              <a:t>DOCSIS 2.0</a:t>
            </a:r>
          </a:p>
          <a:p>
            <a:r>
              <a:rPr lang="de-AT" sz="1700" dirty="0">
                <a:latin typeface="Prompt"/>
                <a:cs typeface="Prompt"/>
              </a:rPr>
              <a:t>– </a:t>
            </a:r>
            <a:r>
              <a:rPr lang="de-AT" sz="1700" dirty="0" err="1" smtClean="0">
                <a:latin typeface="Prompt"/>
                <a:cs typeface="Prompt"/>
              </a:rPr>
              <a:t>No</a:t>
            </a:r>
            <a:r>
              <a:rPr lang="de-AT" sz="1700" dirty="0" smtClean="0">
                <a:latin typeface="Prompt"/>
                <a:cs typeface="Prompt"/>
              </a:rPr>
              <a:t> </a:t>
            </a:r>
            <a:r>
              <a:rPr lang="de-AT" sz="1700" dirty="0" err="1" smtClean="0">
                <a:latin typeface="Prompt"/>
                <a:cs typeface="Prompt"/>
              </a:rPr>
              <a:t>Changes</a:t>
            </a:r>
            <a:r>
              <a:rPr lang="de-AT" sz="1700" dirty="0" smtClean="0">
                <a:latin typeface="Prompt"/>
                <a:cs typeface="Prompt"/>
              </a:rPr>
              <a:t> </a:t>
            </a:r>
            <a:r>
              <a:rPr lang="de-AT" sz="1700" dirty="0" err="1" smtClean="0">
                <a:latin typeface="Prompt"/>
                <a:cs typeface="Prompt"/>
              </a:rPr>
              <a:t>to</a:t>
            </a:r>
            <a:r>
              <a:rPr lang="de-AT" sz="1700" dirty="0" smtClean="0">
                <a:latin typeface="Prompt"/>
                <a:cs typeface="Prompt"/>
              </a:rPr>
              <a:t> DS, PHY – MAC CHANGE – </a:t>
            </a:r>
            <a:r>
              <a:rPr lang="de-AT" sz="1700" dirty="0" err="1" smtClean="0">
                <a:latin typeface="Prompt"/>
                <a:cs typeface="Prompt"/>
              </a:rPr>
              <a:t>up</a:t>
            </a:r>
            <a:r>
              <a:rPr lang="de-AT" sz="1700" dirty="0" smtClean="0">
                <a:latin typeface="Prompt"/>
                <a:cs typeface="Prompt"/>
              </a:rPr>
              <a:t> </a:t>
            </a:r>
            <a:r>
              <a:rPr lang="de-AT" sz="1700" dirty="0" err="1" smtClean="0">
                <a:latin typeface="Prompt"/>
                <a:cs typeface="Prompt"/>
              </a:rPr>
              <a:t>to</a:t>
            </a:r>
            <a:r>
              <a:rPr lang="de-AT" sz="1700" dirty="0" smtClean="0">
                <a:latin typeface="Prompt"/>
                <a:cs typeface="Prompt"/>
              </a:rPr>
              <a:t> QAM64 , FEC, </a:t>
            </a:r>
            <a:r>
              <a:rPr lang="de-AT" sz="1700" dirty="0" err="1" smtClean="0">
                <a:latin typeface="Prompt"/>
                <a:cs typeface="Prompt"/>
              </a:rPr>
              <a:t>Interleave</a:t>
            </a:r>
            <a:r>
              <a:rPr lang="de-AT" sz="1700" dirty="0" smtClean="0">
                <a:latin typeface="Prompt"/>
                <a:cs typeface="Prompt"/>
              </a:rPr>
              <a:t>- </a:t>
            </a:r>
            <a:r>
              <a:rPr lang="de-AT" sz="1700" dirty="0" err="1" smtClean="0">
                <a:latin typeface="Prompt"/>
                <a:cs typeface="Prompt"/>
              </a:rPr>
              <a:t>PreEqulaization</a:t>
            </a:r>
            <a:r>
              <a:rPr lang="de-AT" sz="1700" dirty="0" smtClean="0">
                <a:latin typeface="Prompt"/>
                <a:cs typeface="Prompt"/>
              </a:rPr>
              <a:t> 24 taps</a:t>
            </a:r>
            <a:endParaRPr lang="de-AT" sz="1700" dirty="0">
              <a:latin typeface="Prompt"/>
              <a:cs typeface="Prompt"/>
            </a:endParaRPr>
          </a:p>
          <a:p>
            <a:r>
              <a:rPr lang="de-AT" sz="1700" dirty="0">
                <a:latin typeface="Prompt"/>
                <a:cs typeface="Prompt"/>
              </a:rPr>
              <a:t>• DOCSIS 3.0</a:t>
            </a:r>
          </a:p>
          <a:p>
            <a:r>
              <a:rPr lang="de-AT" sz="1700" dirty="0">
                <a:latin typeface="Prompt"/>
                <a:cs typeface="Prompt"/>
              </a:rPr>
              <a:t>– Channel </a:t>
            </a:r>
            <a:r>
              <a:rPr lang="de-AT" sz="1700" dirty="0" smtClean="0">
                <a:latin typeface="Prompt"/>
                <a:cs typeface="Prompt"/>
              </a:rPr>
              <a:t>Bonding,IPv6, Multicast, </a:t>
            </a:r>
            <a:r>
              <a:rPr lang="de-AT" sz="1700" dirty="0" err="1" smtClean="0">
                <a:latin typeface="Prompt"/>
                <a:cs typeface="Prompt"/>
              </a:rPr>
              <a:t>Compete</a:t>
            </a:r>
            <a:r>
              <a:rPr lang="de-AT" sz="1700" dirty="0" smtClean="0">
                <a:latin typeface="Prompt"/>
                <a:cs typeface="Prompt"/>
              </a:rPr>
              <a:t> </a:t>
            </a:r>
            <a:r>
              <a:rPr lang="de-AT" sz="1700" dirty="0" err="1" smtClean="0">
                <a:latin typeface="Prompt"/>
                <a:cs typeface="Prompt"/>
              </a:rPr>
              <a:t>FTTx</a:t>
            </a:r>
            <a:endParaRPr lang="de-AT" sz="1700" dirty="0">
              <a:latin typeface="Prompt"/>
              <a:cs typeface="Prompt"/>
            </a:endParaRPr>
          </a:p>
          <a:p>
            <a:r>
              <a:rPr lang="de-AT" sz="1700" dirty="0">
                <a:latin typeface="Prompt"/>
                <a:cs typeface="Prompt"/>
              </a:rPr>
              <a:t>• DOCSIS 3.1</a:t>
            </a:r>
          </a:p>
          <a:p>
            <a:r>
              <a:rPr lang="de-AT" sz="1700" dirty="0">
                <a:latin typeface="Prompt"/>
                <a:cs typeface="Prompt"/>
              </a:rPr>
              <a:t>– </a:t>
            </a:r>
            <a:r>
              <a:rPr lang="de-AT" sz="1700" dirty="0" smtClean="0">
                <a:latin typeface="Prompt"/>
                <a:cs typeface="Prompt"/>
              </a:rPr>
              <a:t>OFDM+LDPC, </a:t>
            </a:r>
            <a:r>
              <a:rPr lang="de-AT" sz="1700" dirty="0" err="1">
                <a:latin typeface="Prompt"/>
                <a:cs typeface="Prompt"/>
              </a:rPr>
              <a:t>Wideband</a:t>
            </a:r>
            <a:r>
              <a:rPr lang="de-AT" sz="1700" dirty="0">
                <a:latin typeface="Prompt"/>
                <a:cs typeface="Prompt"/>
              </a:rPr>
              <a:t> </a:t>
            </a:r>
            <a:r>
              <a:rPr lang="de-AT" sz="1700" dirty="0" smtClean="0">
                <a:latin typeface="Prompt"/>
                <a:cs typeface="Prompt"/>
              </a:rPr>
              <a:t>Channel, </a:t>
            </a:r>
            <a:r>
              <a:rPr lang="de-AT" sz="1700" dirty="0" err="1" smtClean="0">
                <a:latin typeface="Prompt"/>
                <a:cs typeface="Prompt"/>
              </a:rPr>
              <a:t>Frequency</a:t>
            </a:r>
            <a:r>
              <a:rPr lang="de-AT" sz="1700" dirty="0" smtClean="0">
                <a:latin typeface="Prompt"/>
                <a:cs typeface="Prompt"/>
              </a:rPr>
              <a:t> </a:t>
            </a:r>
            <a:r>
              <a:rPr lang="de-AT" sz="1700" dirty="0" err="1" smtClean="0">
                <a:latin typeface="Prompt"/>
                <a:cs typeface="Prompt"/>
              </a:rPr>
              <a:t>range</a:t>
            </a:r>
            <a:r>
              <a:rPr lang="de-AT" sz="1700" dirty="0" smtClean="0">
                <a:latin typeface="Prompt"/>
                <a:cs typeface="Prompt"/>
              </a:rPr>
              <a:t> </a:t>
            </a:r>
            <a:r>
              <a:rPr lang="de-AT" sz="1700" dirty="0" err="1" smtClean="0">
                <a:latin typeface="Prompt"/>
                <a:cs typeface="Prompt"/>
              </a:rPr>
              <a:t>increased</a:t>
            </a:r>
            <a:r>
              <a:rPr lang="de-AT" sz="1700" dirty="0" smtClean="0">
                <a:latin typeface="Prompt"/>
                <a:cs typeface="Prompt"/>
              </a:rPr>
              <a:t> ( </a:t>
            </a:r>
            <a:r>
              <a:rPr lang="de-AT" sz="1700" dirty="0" err="1" smtClean="0">
                <a:latin typeface="Prompt"/>
                <a:cs typeface="Prompt"/>
              </a:rPr>
              <a:t>Upstream</a:t>
            </a:r>
            <a:r>
              <a:rPr lang="de-AT" sz="1700" dirty="0" smtClean="0">
                <a:latin typeface="Prompt"/>
                <a:cs typeface="Prompt"/>
              </a:rPr>
              <a:t> -204 , DS 1218 - 1794Mhz</a:t>
            </a:r>
            <a:endParaRPr lang="de-DE" sz="1700" dirty="0" smtClean="0">
              <a:latin typeface="Prompt"/>
              <a:ea typeface="Tahoma" panose="020B0604030504040204" pitchFamily="34" charset="0"/>
              <a:cs typeface="Prompt"/>
            </a:endParaRPr>
          </a:p>
          <a:p>
            <a:pPr marL="285750" indent="-285750">
              <a:buFontTx/>
              <a:buChar char="-"/>
            </a:pPr>
            <a:endParaRPr lang="de-DE" sz="1700" dirty="0" smtClean="0">
              <a:latin typeface="Prompt"/>
              <a:ea typeface="Tahoma" panose="020B0604030504040204" pitchFamily="34" charset="0"/>
              <a:cs typeface="Prompt"/>
            </a:endParaRPr>
          </a:p>
          <a:p>
            <a:endParaRPr lang="de-DE" sz="1700" dirty="0">
              <a:latin typeface="Prompt"/>
              <a:ea typeface="Tahoma" panose="020B0604030504040204" pitchFamily="34" charset="0"/>
              <a:cs typeface="Prompt"/>
            </a:endParaRPr>
          </a:p>
        </p:txBody>
      </p:sp>
      <p:pic>
        <p:nvPicPr>
          <p:cNvPr id="4" name="Grafik 3"/>
          <p:cNvPicPr>
            <a:picLocks noChangeAspect="1"/>
          </p:cNvPicPr>
          <p:nvPr/>
        </p:nvPicPr>
        <p:blipFill>
          <a:blip r:embed="rId3"/>
          <a:stretch>
            <a:fillRect/>
          </a:stretch>
        </p:blipFill>
        <p:spPr>
          <a:xfrm>
            <a:off x="-46965" y="2780928"/>
            <a:ext cx="5184576" cy="1107385"/>
          </a:xfrm>
          <a:prstGeom prst="rect">
            <a:avLst/>
          </a:prstGeom>
        </p:spPr>
      </p:pic>
      <p:pic>
        <p:nvPicPr>
          <p:cNvPr id="2150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988840"/>
            <a:ext cx="3995936" cy="2428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rtur\Desktop\albismart-logo-3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42" y="5047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74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2"/>
          <p:cNvSpPr txBox="1">
            <a:spLocks/>
          </p:cNvSpPr>
          <p:nvPr/>
        </p:nvSpPr>
        <p:spPr bwMode="auto">
          <a:xfrm>
            <a:off x="1365250" y="1627188"/>
            <a:ext cx="6524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de-DE" altLang="de-DE" sz="2600" b="1">
                <a:solidFill>
                  <a:schemeClr val="bg1"/>
                </a:solidFill>
                <a:latin typeface="Prompt" panose="00000500000000000000" pitchFamily="2" charset="-34"/>
              </a:rPr>
              <a:t>TECHNICOLOR – MARKET TRENDS</a:t>
            </a:r>
          </a:p>
        </p:txBody>
      </p:sp>
      <p:pic>
        <p:nvPicPr>
          <p:cNvPr id="2662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8" y="1376363"/>
            <a:ext cx="89027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9B721B-5916-4D30-BC5F-84E781BBB46A}" type="slidenum">
              <a:rPr lang="de-DE" altLang="de-DE">
                <a:solidFill>
                  <a:srgbClr val="1049A6"/>
                </a:solidFill>
                <a:latin typeface="Prompt" panose="00000500000000000000" pitchFamily="2" charset="-34"/>
              </a:rPr>
              <a:pPr/>
              <a:t>40</a:t>
            </a:fld>
            <a:endParaRPr lang="de-DE" altLang="de-DE">
              <a:solidFill>
                <a:srgbClr val="1049A6"/>
              </a:solidFill>
              <a:latin typeface="Prompt" panose="00000500000000000000" pitchFamily="2" charset="-34"/>
            </a:endParaRPr>
          </a:p>
        </p:txBody>
      </p:sp>
      <p:pic>
        <p:nvPicPr>
          <p:cNvPr id="26629"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0"/>
            <a:ext cx="9175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0"/>
            <a:ext cx="10477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5413"/>
            <a:ext cx="240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11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Inhaltsplatzhalter 2"/>
          <p:cNvSpPr txBox="1">
            <a:spLocks/>
          </p:cNvSpPr>
          <p:nvPr/>
        </p:nvSpPr>
        <p:spPr bwMode="auto">
          <a:xfrm>
            <a:off x="1365250" y="1627188"/>
            <a:ext cx="6524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de-DE" altLang="de-DE" sz="2600" b="1">
                <a:solidFill>
                  <a:schemeClr val="bg1"/>
                </a:solidFill>
                <a:latin typeface="Prompt" panose="00000500000000000000" pitchFamily="2" charset="-34"/>
              </a:rPr>
              <a:t>TECHNICOLOR – MARKET TRENDS</a:t>
            </a:r>
          </a:p>
        </p:txBody>
      </p:sp>
      <p:pic>
        <p:nvPicPr>
          <p:cNvPr id="3789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173163"/>
            <a:ext cx="8801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3BD0D5-BEDE-45C5-859F-95FECA5BE03D}" type="slidenum">
              <a:rPr lang="de-DE" altLang="de-DE">
                <a:solidFill>
                  <a:srgbClr val="1049A6"/>
                </a:solidFill>
                <a:latin typeface="Prompt" panose="00000500000000000000" pitchFamily="2" charset="-34"/>
              </a:rPr>
              <a:pPr/>
              <a:t>41</a:t>
            </a:fld>
            <a:endParaRPr lang="de-DE" altLang="de-DE">
              <a:solidFill>
                <a:srgbClr val="1049A6"/>
              </a:solidFill>
              <a:latin typeface="Prompt" panose="00000500000000000000" pitchFamily="2" charset="-34"/>
            </a:endParaRPr>
          </a:p>
        </p:txBody>
      </p:sp>
      <p:pic>
        <p:nvPicPr>
          <p:cNvPr id="37893"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0"/>
            <a:ext cx="9175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0"/>
            <a:ext cx="10477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5413"/>
            <a:ext cx="240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785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nhaltsplatzhalter 2"/>
          <p:cNvSpPr txBox="1">
            <a:spLocks/>
          </p:cNvSpPr>
          <p:nvPr/>
        </p:nvSpPr>
        <p:spPr bwMode="auto">
          <a:xfrm>
            <a:off x="1365250" y="1627188"/>
            <a:ext cx="6524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de-DE" altLang="de-DE" sz="2600" b="1">
                <a:solidFill>
                  <a:schemeClr val="bg1"/>
                </a:solidFill>
                <a:latin typeface="Prompt" panose="00000500000000000000" pitchFamily="2" charset="-34"/>
              </a:rPr>
              <a:t>TECHNICOLOR – MARKET TRENDS</a:t>
            </a:r>
          </a:p>
        </p:txBody>
      </p:sp>
      <p:pic>
        <p:nvPicPr>
          <p:cNvPr id="38915"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4288"/>
            <a:ext cx="89281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A6D212F-B5F1-4AA6-9244-CA5EEBC7B9A7}" type="slidenum">
              <a:rPr lang="de-DE" altLang="de-DE">
                <a:solidFill>
                  <a:srgbClr val="1049A6"/>
                </a:solidFill>
                <a:latin typeface="Prompt" panose="00000500000000000000" pitchFamily="2" charset="-34"/>
              </a:rPr>
              <a:pPr/>
              <a:t>42</a:t>
            </a:fld>
            <a:endParaRPr lang="de-DE" altLang="de-DE">
              <a:solidFill>
                <a:srgbClr val="1049A6"/>
              </a:solidFill>
              <a:latin typeface="Prompt" panose="00000500000000000000" pitchFamily="2" charset="-34"/>
            </a:endParaRPr>
          </a:p>
        </p:txBody>
      </p:sp>
      <p:pic>
        <p:nvPicPr>
          <p:cNvPr id="38917"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0"/>
            <a:ext cx="9175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0"/>
            <a:ext cx="10477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5413"/>
            <a:ext cx="240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077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nhaltsplatzhalter 2"/>
          <p:cNvSpPr txBox="1">
            <a:spLocks/>
          </p:cNvSpPr>
          <p:nvPr/>
        </p:nvSpPr>
        <p:spPr bwMode="auto">
          <a:xfrm>
            <a:off x="1365250" y="1627188"/>
            <a:ext cx="6524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de-DE" altLang="de-DE" sz="2600" b="1">
                <a:solidFill>
                  <a:schemeClr val="bg1"/>
                </a:solidFill>
                <a:latin typeface="Prompt" panose="00000500000000000000" pitchFamily="2" charset="-34"/>
              </a:rPr>
              <a:t>TECHNICOLOR – MARKET TRENDS</a:t>
            </a:r>
          </a:p>
        </p:txBody>
      </p:sp>
      <p:pic>
        <p:nvPicPr>
          <p:cNvPr id="39939"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508125"/>
            <a:ext cx="868997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96DCFA-45E8-4A35-8913-ABDAD97137B3}" type="slidenum">
              <a:rPr lang="de-DE" altLang="de-DE">
                <a:solidFill>
                  <a:srgbClr val="1049A6"/>
                </a:solidFill>
                <a:latin typeface="Prompt" panose="00000500000000000000" pitchFamily="2" charset="-34"/>
              </a:rPr>
              <a:pPr/>
              <a:t>43</a:t>
            </a:fld>
            <a:endParaRPr lang="de-DE" altLang="de-DE">
              <a:solidFill>
                <a:srgbClr val="1049A6"/>
              </a:solidFill>
              <a:latin typeface="Prompt" panose="00000500000000000000" pitchFamily="2" charset="-34"/>
            </a:endParaRPr>
          </a:p>
        </p:txBody>
      </p:sp>
      <p:pic>
        <p:nvPicPr>
          <p:cNvPr id="39941"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0"/>
            <a:ext cx="9175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0"/>
            <a:ext cx="10477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5413"/>
            <a:ext cx="240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026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752"/>
            <a:ext cx="91440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619672" y="1127066"/>
            <a:ext cx="7488832" cy="861774"/>
          </a:xfrm>
          <a:prstGeom prst="rect">
            <a:avLst/>
          </a:prstGeom>
          <a:noFill/>
        </p:spPr>
        <p:txBody>
          <a:bodyPr wrap="square" rtlCol="0">
            <a:spAutoFit/>
          </a:bodyPr>
          <a:lstStyle/>
          <a:p>
            <a:r>
              <a:rPr lang="de-DE" sz="3200" dirty="0" err="1" smtClean="0">
                <a:solidFill>
                  <a:schemeClr val="bg1"/>
                </a:solidFill>
                <a:latin typeface="Prompt"/>
                <a:ea typeface="Tahoma" panose="020B0604030504040204" pitchFamily="34" charset="0"/>
                <a:cs typeface="Tahoma" panose="020B0604030504040204" pitchFamily="34" charset="0"/>
              </a:rPr>
              <a:t>Configuration</a:t>
            </a:r>
            <a:r>
              <a:rPr lang="de-DE" sz="3200" dirty="0" smtClean="0">
                <a:solidFill>
                  <a:schemeClr val="bg1"/>
                </a:solidFill>
                <a:latin typeface="Prompt"/>
                <a:ea typeface="Tahoma" panose="020B0604030504040204" pitchFamily="34" charset="0"/>
                <a:cs typeface="Tahoma" panose="020B0604030504040204" pitchFamily="34" charset="0"/>
              </a:rPr>
              <a:t> Files</a:t>
            </a:r>
          </a:p>
          <a:p>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611560" y="5098667"/>
            <a:ext cx="7344816" cy="646331"/>
          </a:xfrm>
          <a:prstGeom prst="rect">
            <a:avLst/>
          </a:prstGeom>
          <a:noFill/>
        </p:spPr>
        <p:txBody>
          <a:bodyPr wrap="square" rtlCol="0">
            <a:spAutoFit/>
          </a:bodyPr>
          <a:lstStyle/>
          <a:p>
            <a:r>
              <a:rPr lang="de-DE" dirty="0" smtClean="0">
                <a:solidFill>
                  <a:schemeClr val="bg1"/>
                </a:solidFill>
                <a:latin typeface="Prompt"/>
                <a:ea typeface="Tahoma" panose="020B0604030504040204" pitchFamily="34" charset="0"/>
                <a:cs typeface="Tahoma" panose="020B0604030504040204" pitchFamily="34" charset="0"/>
              </a:rPr>
              <a:t>Nachfolgend:</a:t>
            </a:r>
          </a:p>
          <a:p>
            <a:r>
              <a:rPr lang="de-DE" dirty="0" smtClean="0">
                <a:solidFill>
                  <a:schemeClr val="bg1"/>
                </a:solidFill>
                <a:latin typeface="Prompt"/>
                <a:ea typeface="Tahoma" panose="020B0604030504040204" pitchFamily="34" charset="0"/>
                <a:cs typeface="Tahoma" panose="020B0604030504040204" pitchFamily="34" charset="0"/>
              </a:rPr>
              <a:t>Übersicht &amp; Details DOCSIS 3.1</a:t>
            </a:r>
            <a:endParaRPr lang="de-DE" dirty="0">
              <a:solidFill>
                <a:schemeClr val="bg1"/>
              </a:solidFill>
              <a:latin typeface="Prompt"/>
              <a:ea typeface="Tahoma" panose="020B0604030504040204" pitchFamily="34" charset="0"/>
              <a:cs typeface="Tahoma" panose="020B0604030504040204" pitchFamily="34" charset="0"/>
            </a:endParaRPr>
          </a:p>
        </p:txBody>
      </p:sp>
      <p:sp>
        <p:nvSpPr>
          <p:cNvPr id="6" name="Rechteck 5"/>
          <p:cNvSpPr>
            <a:spLocks noChangeArrowheads="1"/>
          </p:cNvSpPr>
          <p:nvPr/>
        </p:nvSpPr>
        <p:spPr bwMode="auto">
          <a:xfrm>
            <a:off x="614761" y="1842502"/>
            <a:ext cx="745636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ctr">
              <a:buFont typeface="Wingdings" pitchFamily="2" charset="2"/>
              <a:buChar char="ü"/>
            </a:pPr>
            <a:r>
              <a:rPr lang="de-AT" altLang="de-DE" sz="2000" dirty="0" smtClean="0">
                <a:latin typeface="Prompt"/>
                <a:cs typeface="Prompt"/>
              </a:rPr>
              <a:t>Network Access</a:t>
            </a:r>
          </a:p>
          <a:p>
            <a:pPr fontAlgn="ctr">
              <a:buFont typeface="Wingdings" pitchFamily="2" charset="2"/>
              <a:buChar char="ü"/>
            </a:pPr>
            <a:r>
              <a:rPr lang="de-AT" altLang="de-DE" sz="2000" dirty="0" err="1" smtClean="0">
                <a:latin typeface="Prompt"/>
                <a:cs typeface="Prompt"/>
              </a:rPr>
              <a:t>QoS</a:t>
            </a:r>
            <a:r>
              <a:rPr lang="de-AT" altLang="de-DE" sz="2000" dirty="0" smtClean="0">
                <a:latin typeface="Prompt"/>
                <a:cs typeface="Prompt"/>
              </a:rPr>
              <a:t> - </a:t>
            </a:r>
            <a:r>
              <a:rPr lang="de-AT" altLang="de-DE" sz="2000" dirty="0" err="1" smtClean="0">
                <a:latin typeface="Prompt"/>
                <a:cs typeface="Prompt"/>
              </a:rPr>
              <a:t>Bandwidth</a:t>
            </a:r>
            <a:r>
              <a:rPr lang="de-AT" altLang="de-DE" sz="2000" dirty="0" smtClean="0">
                <a:latin typeface="Prompt"/>
                <a:cs typeface="Prompt"/>
              </a:rPr>
              <a:t> </a:t>
            </a:r>
            <a:r>
              <a:rPr lang="de-AT" altLang="de-DE" sz="2000" dirty="0" err="1" smtClean="0">
                <a:latin typeface="Prompt"/>
                <a:cs typeface="Prompt"/>
              </a:rPr>
              <a:t>Limitiation</a:t>
            </a:r>
            <a:r>
              <a:rPr lang="de-AT" altLang="de-DE" sz="2000" dirty="0" smtClean="0">
                <a:latin typeface="Prompt"/>
                <a:cs typeface="Prompt"/>
              </a:rPr>
              <a:t> </a:t>
            </a:r>
          </a:p>
          <a:p>
            <a:pPr fontAlgn="ctr">
              <a:buFont typeface="Wingdings" pitchFamily="2" charset="2"/>
              <a:buChar char="ü"/>
            </a:pPr>
            <a:r>
              <a:rPr lang="de-AT" altLang="de-DE" sz="2000" dirty="0" smtClean="0">
                <a:latin typeface="Prompt"/>
                <a:cs typeface="Prompt"/>
              </a:rPr>
              <a:t>CPE Limitation</a:t>
            </a:r>
          </a:p>
          <a:p>
            <a:pPr fontAlgn="ctr">
              <a:buFont typeface="Wingdings" pitchFamily="2" charset="2"/>
              <a:buChar char="ü"/>
            </a:pPr>
            <a:r>
              <a:rPr lang="de-AT" altLang="de-DE" sz="2000" dirty="0" smtClean="0">
                <a:latin typeface="Prompt"/>
                <a:cs typeface="Prompt"/>
              </a:rPr>
              <a:t>Security  (MIC) </a:t>
            </a:r>
          </a:p>
          <a:p>
            <a:pPr fontAlgn="ctr">
              <a:buFont typeface="Wingdings" pitchFamily="2" charset="2"/>
              <a:buChar char="ü"/>
            </a:pPr>
            <a:r>
              <a:rPr lang="de-AT" altLang="de-DE" sz="2000" dirty="0" smtClean="0">
                <a:latin typeface="Prompt"/>
                <a:cs typeface="Prompt"/>
              </a:rPr>
              <a:t>Software upgrade</a:t>
            </a:r>
          </a:p>
          <a:p>
            <a:pPr fontAlgn="ctr">
              <a:buFont typeface="Wingdings" pitchFamily="2" charset="2"/>
              <a:buChar char="ü"/>
            </a:pPr>
            <a:r>
              <a:rPr lang="de-AT" altLang="de-DE" sz="2000" dirty="0" smtClean="0">
                <a:latin typeface="Prompt"/>
                <a:cs typeface="Prompt"/>
              </a:rPr>
              <a:t>SNMP </a:t>
            </a:r>
            <a:r>
              <a:rPr lang="de-AT" altLang="de-DE" sz="2000" dirty="0" err="1" smtClean="0">
                <a:latin typeface="Prompt"/>
                <a:cs typeface="Prompt"/>
              </a:rPr>
              <a:t>access</a:t>
            </a:r>
            <a:r>
              <a:rPr lang="de-AT" altLang="de-DE" sz="2000" dirty="0" smtClean="0">
                <a:latin typeface="Prompt"/>
                <a:cs typeface="Prompt"/>
              </a:rPr>
              <a:t> </a:t>
            </a:r>
            <a:r>
              <a:rPr lang="de-AT" altLang="de-DE" sz="2000" dirty="0" err="1" smtClean="0">
                <a:latin typeface="Prompt"/>
                <a:cs typeface="Prompt"/>
              </a:rPr>
              <a:t>configuration</a:t>
            </a:r>
            <a:endParaRPr lang="de-AT" altLang="de-DE" sz="2000" dirty="0" smtClean="0">
              <a:latin typeface="Prompt"/>
              <a:cs typeface="Prompt"/>
            </a:endParaRPr>
          </a:p>
          <a:p>
            <a:pPr fontAlgn="ctr">
              <a:buFont typeface="Wingdings" pitchFamily="2" charset="2"/>
              <a:buChar char="ü"/>
            </a:pPr>
            <a:r>
              <a:rPr lang="de-AT" altLang="de-DE" sz="2000" dirty="0" smtClean="0">
                <a:latin typeface="Prompt"/>
                <a:cs typeface="Prompt"/>
              </a:rPr>
              <a:t>SNMP </a:t>
            </a:r>
            <a:r>
              <a:rPr lang="de-AT" altLang="de-DE" sz="2000" dirty="0" err="1" smtClean="0">
                <a:latin typeface="Prompt"/>
                <a:cs typeface="Prompt"/>
              </a:rPr>
              <a:t>Mib</a:t>
            </a:r>
            <a:r>
              <a:rPr lang="de-AT" altLang="de-DE" sz="2000" dirty="0" smtClean="0">
                <a:latin typeface="Prompt"/>
                <a:cs typeface="Prompt"/>
              </a:rPr>
              <a:t> Objects </a:t>
            </a:r>
          </a:p>
          <a:p>
            <a:pPr fontAlgn="ctr">
              <a:buFont typeface="Wingdings" pitchFamily="2" charset="2"/>
              <a:buChar char="ü"/>
            </a:pPr>
            <a:r>
              <a:rPr lang="de-AT" altLang="de-DE" sz="2000" dirty="0" err="1" smtClean="0">
                <a:latin typeface="Prompt"/>
                <a:cs typeface="Prompt"/>
              </a:rPr>
              <a:t>Vendor</a:t>
            </a:r>
            <a:r>
              <a:rPr lang="de-AT" altLang="de-DE" sz="2000" dirty="0" smtClean="0">
                <a:latin typeface="Prompt"/>
                <a:cs typeface="Prompt"/>
              </a:rPr>
              <a:t> </a:t>
            </a:r>
            <a:r>
              <a:rPr lang="de-AT" altLang="de-DE" sz="2000" dirty="0" err="1" smtClean="0">
                <a:latin typeface="Prompt"/>
                <a:cs typeface="Prompt"/>
              </a:rPr>
              <a:t>specific</a:t>
            </a:r>
            <a:r>
              <a:rPr lang="de-AT" altLang="de-DE" sz="2000" dirty="0" smtClean="0">
                <a:latin typeface="Prompt"/>
                <a:cs typeface="Prompt"/>
              </a:rPr>
              <a:t> </a:t>
            </a:r>
            <a:r>
              <a:rPr lang="de-AT" altLang="de-DE" sz="2000" dirty="0" err="1" smtClean="0">
                <a:latin typeface="Prompt"/>
                <a:cs typeface="Prompt"/>
              </a:rPr>
              <a:t>parameters</a:t>
            </a:r>
            <a:r>
              <a:rPr lang="de-AT" altLang="de-DE" sz="2000" dirty="0" smtClean="0">
                <a:latin typeface="Prompt"/>
                <a:cs typeface="Prompt"/>
              </a:rPr>
              <a:t> </a:t>
            </a:r>
          </a:p>
          <a:p>
            <a:pPr fontAlgn="ctr">
              <a:buFont typeface="Wingdings" pitchFamily="2" charset="2"/>
              <a:buChar char="ü"/>
            </a:pPr>
            <a:r>
              <a:rPr lang="de-AT" altLang="de-DE" sz="2000" dirty="0" err="1" smtClean="0">
                <a:latin typeface="Prompt"/>
                <a:cs typeface="Prompt"/>
              </a:rPr>
              <a:t>Structure</a:t>
            </a:r>
            <a:r>
              <a:rPr lang="de-AT" altLang="de-DE" sz="2000" dirty="0" smtClean="0">
                <a:latin typeface="Prompt"/>
                <a:cs typeface="Prompt"/>
              </a:rPr>
              <a:t> ( Binary-</a:t>
            </a:r>
            <a:r>
              <a:rPr lang="de-AT" altLang="de-DE" sz="2000" dirty="0" err="1" smtClean="0">
                <a:latin typeface="Prompt"/>
                <a:cs typeface="Prompt"/>
              </a:rPr>
              <a:t>Each</a:t>
            </a:r>
            <a:r>
              <a:rPr lang="de-AT" altLang="de-DE" sz="2000" dirty="0" smtClean="0">
                <a:latin typeface="Prompt"/>
                <a:cs typeface="Prompt"/>
              </a:rPr>
              <a:t> </a:t>
            </a:r>
            <a:r>
              <a:rPr lang="de-AT" altLang="de-DE" sz="2000" dirty="0" err="1" smtClean="0">
                <a:latin typeface="Prompt"/>
                <a:cs typeface="Prompt"/>
              </a:rPr>
              <a:t>parameter</a:t>
            </a:r>
            <a:r>
              <a:rPr lang="de-AT" altLang="de-DE" sz="2000" dirty="0" smtClean="0">
                <a:latin typeface="Prompt"/>
                <a:cs typeface="Prompt"/>
              </a:rPr>
              <a:t> </a:t>
            </a:r>
            <a:r>
              <a:rPr lang="de-AT" altLang="de-DE" sz="2000" dirty="0" err="1" smtClean="0">
                <a:latin typeface="Prompt"/>
                <a:cs typeface="Prompt"/>
              </a:rPr>
              <a:t>encoded</a:t>
            </a:r>
            <a:r>
              <a:rPr lang="de-AT" altLang="de-DE" sz="2000" dirty="0" smtClean="0">
                <a:latin typeface="Prompt"/>
                <a:cs typeface="Prompt"/>
              </a:rPr>
              <a:t> </a:t>
            </a:r>
            <a:r>
              <a:rPr lang="de-AT" altLang="de-DE" sz="2000" dirty="0" err="1" smtClean="0">
                <a:latin typeface="Prompt"/>
                <a:cs typeface="Prompt"/>
              </a:rPr>
              <a:t>as</a:t>
            </a:r>
            <a:r>
              <a:rPr lang="de-AT" altLang="de-DE" sz="2000" dirty="0" smtClean="0">
                <a:latin typeface="Prompt"/>
                <a:cs typeface="Prompt"/>
              </a:rPr>
              <a:t> TLV)</a:t>
            </a:r>
          </a:p>
          <a:p>
            <a:pPr marL="0" indent="0" fontAlgn="ctr"/>
            <a:endParaRPr lang="de-AT" altLang="de-DE" sz="2000" dirty="0">
              <a:latin typeface="Prompt"/>
              <a:cs typeface="Prompt"/>
            </a:endParaRPr>
          </a:p>
        </p:txBody>
      </p:sp>
      <p:pic>
        <p:nvPicPr>
          <p:cNvPr id="4" name="Picture 3"/>
          <p:cNvPicPr>
            <a:picLocks noChangeAspect="1"/>
          </p:cNvPicPr>
          <p:nvPr/>
        </p:nvPicPr>
        <p:blipFill>
          <a:blip r:embed="rId4"/>
          <a:stretch>
            <a:fillRect/>
          </a:stretch>
        </p:blipFill>
        <p:spPr>
          <a:xfrm>
            <a:off x="17845" y="4798898"/>
            <a:ext cx="9144000" cy="2233701"/>
          </a:xfrm>
          <a:prstGeom prst="rect">
            <a:avLst/>
          </a:prstGeom>
        </p:spPr>
      </p:pic>
      <p:pic>
        <p:nvPicPr>
          <p:cNvPr id="7" name="Picture 3" descr="C:\Users\Artur\Desktop\albismart-logo-3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26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3475"/>
            <a:ext cx="9144000" cy="10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115616" y="1340768"/>
            <a:ext cx="7488832" cy="861774"/>
          </a:xfrm>
          <a:prstGeom prst="rect">
            <a:avLst/>
          </a:prstGeom>
          <a:noFill/>
        </p:spPr>
        <p:txBody>
          <a:bodyPr wrap="square" rtlCol="0">
            <a:spAutoFit/>
          </a:bodyPr>
          <a:lstStyle/>
          <a:p>
            <a:r>
              <a:rPr lang="de-DE" sz="3200" dirty="0" err="1" smtClean="0">
                <a:solidFill>
                  <a:schemeClr val="bg1"/>
                </a:solidFill>
                <a:latin typeface="Prompt"/>
                <a:ea typeface="Tahoma" panose="020B0604030504040204" pitchFamily="34" charset="0"/>
                <a:cs typeface="Tahoma" panose="020B0604030504040204" pitchFamily="34" charset="0"/>
              </a:rPr>
              <a:t>Configuration</a:t>
            </a:r>
            <a:r>
              <a:rPr lang="de-DE" sz="3200" dirty="0" smtClean="0">
                <a:solidFill>
                  <a:schemeClr val="bg1"/>
                </a:solidFill>
                <a:latin typeface="Prompt"/>
                <a:ea typeface="Tahoma" panose="020B0604030504040204" pitchFamily="34" charset="0"/>
                <a:cs typeface="Tahoma" panose="020B0604030504040204" pitchFamily="34" charset="0"/>
              </a:rPr>
              <a:t> Files </a:t>
            </a:r>
            <a:r>
              <a:rPr lang="de-DE" sz="3200" dirty="0" err="1" smtClean="0">
                <a:solidFill>
                  <a:schemeClr val="bg1"/>
                </a:solidFill>
                <a:latin typeface="Prompt"/>
                <a:ea typeface="Tahoma" panose="020B0604030504040204" pitchFamily="34" charset="0"/>
                <a:cs typeface="Tahoma" panose="020B0604030504040204" pitchFamily="34" charset="0"/>
              </a:rPr>
              <a:t>Example</a:t>
            </a:r>
            <a:endParaRPr lang="de-DE" sz="3200" dirty="0" smtClean="0">
              <a:solidFill>
                <a:schemeClr val="bg1"/>
              </a:solidFill>
              <a:latin typeface="Prompt"/>
              <a:ea typeface="Tahoma" panose="020B0604030504040204" pitchFamily="34" charset="0"/>
              <a:cs typeface="Tahoma" panose="020B0604030504040204" pitchFamily="34" charset="0"/>
            </a:endParaRPr>
          </a:p>
          <a:p>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611560" y="5098667"/>
            <a:ext cx="7344816" cy="646331"/>
          </a:xfrm>
          <a:prstGeom prst="rect">
            <a:avLst/>
          </a:prstGeom>
          <a:noFill/>
        </p:spPr>
        <p:txBody>
          <a:bodyPr wrap="square" rtlCol="0">
            <a:spAutoFit/>
          </a:bodyPr>
          <a:lstStyle/>
          <a:p>
            <a:r>
              <a:rPr lang="de-DE" dirty="0" smtClean="0">
                <a:solidFill>
                  <a:schemeClr val="bg1"/>
                </a:solidFill>
                <a:latin typeface="Prompt"/>
                <a:ea typeface="Tahoma" panose="020B0604030504040204" pitchFamily="34" charset="0"/>
                <a:cs typeface="Tahoma" panose="020B0604030504040204" pitchFamily="34" charset="0"/>
              </a:rPr>
              <a:t>Nachfolgend:</a:t>
            </a:r>
          </a:p>
          <a:p>
            <a:r>
              <a:rPr lang="de-DE" dirty="0" smtClean="0">
                <a:solidFill>
                  <a:schemeClr val="bg1"/>
                </a:solidFill>
                <a:latin typeface="Prompt"/>
                <a:ea typeface="Tahoma" panose="020B0604030504040204" pitchFamily="34" charset="0"/>
                <a:cs typeface="Tahoma" panose="020B0604030504040204" pitchFamily="34" charset="0"/>
              </a:rPr>
              <a:t>Übersicht &amp; Details DOCSIS 3.1</a:t>
            </a:r>
            <a:endParaRPr lang="de-DE" dirty="0">
              <a:solidFill>
                <a:schemeClr val="bg1"/>
              </a:solidFill>
              <a:latin typeface="Prompt"/>
              <a:ea typeface="Tahoma" panose="020B0604030504040204" pitchFamily="34" charset="0"/>
              <a:cs typeface="Tahoma" panose="020B0604030504040204" pitchFamily="34" charset="0"/>
            </a:endParaRPr>
          </a:p>
        </p:txBody>
      </p:sp>
      <p:sp>
        <p:nvSpPr>
          <p:cNvPr id="6" name="Rechteck 5"/>
          <p:cNvSpPr>
            <a:spLocks noChangeArrowheads="1"/>
          </p:cNvSpPr>
          <p:nvPr/>
        </p:nvSpPr>
        <p:spPr bwMode="auto">
          <a:xfrm>
            <a:off x="899593" y="2382838"/>
            <a:ext cx="806489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fontAlgn="ctr"/>
            <a:r>
              <a:rPr lang="de-AT" altLang="de-DE" sz="2000" dirty="0" smtClean="0">
                <a:latin typeface="Prompt"/>
                <a:cs typeface="Prompt"/>
              </a:rPr>
              <a:t>(</a:t>
            </a:r>
            <a:r>
              <a:rPr lang="de-AT" altLang="de-DE" sz="2000" dirty="0" err="1" smtClean="0">
                <a:latin typeface="Prompt"/>
                <a:cs typeface="Prompt"/>
              </a:rPr>
              <a:t>TFTPDownload-CfgFile</a:t>
            </a:r>
            <a:r>
              <a:rPr lang="de-AT" altLang="de-DE" sz="2000" dirty="0">
                <a:latin typeface="Prompt"/>
                <a:cs typeface="Prompt"/>
              </a:rPr>
              <a:t>)</a:t>
            </a:r>
            <a:r>
              <a:rPr lang="de-AT" altLang="de-DE" sz="2000" dirty="0" smtClean="0">
                <a:latin typeface="Prompt"/>
                <a:cs typeface="Prompt"/>
              </a:rPr>
              <a:t> </a:t>
            </a:r>
            <a:r>
              <a:rPr lang="de-AT" altLang="de-DE" sz="2000" dirty="0">
                <a:latin typeface="Prompt"/>
                <a:cs typeface="Prompt"/>
              </a:rPr>
              <a:t/>
            </a:r>
            <a:br>
              <a:rPr lang="de-AT" altLang="de-DE" sz="2000" dirty="0">
                <a:latin typeface="Prompt"/>
                <a:cs typeface="Prompt"/>
              </a:rPr>
            </a:br>
            <a:r>
              <a:rPr lang="de-AT" altLang="de-DE" sz="2000" dirty="0" smtClean="0">
                <a:solidFill>
                  <a:schemeClr val="accent2"/>
                </a:solidFill>
                <a:latin typeface="Prompt"/>
                <a:cs typeface="Prompt"/>
              </a:rPr>
              <a:t>03 01 01 </a:t>
            </a:r>
            <a:r>
              <a:rPr lang="de-AT" altLang="de-DE" sz="2000" dirty="0" smtClean="0">
                <a:solidFill>
                  <a:schemeClr val="tx2"/>
                </a:solidFill>
                <a:latin typeface="Prompt"/>
                <a:cs typeface="Prompt"/>
              </a:rPr>
              <a:t>04 19 </a:t>
            </a:r>
            <a:r>
              <a:rPr lang="de-AT" altLang="de-DE" sz="2000" dirty="0" smtClean="0">
                <a:solidFill>
                  <a:schemeClr val="accent3">
                    <a:lumMod val="50000"/>
                  </a:schemeClr>
                </a:solidFill>
                <a:latin typeface="Prompt"/>
                <a:cs typeface="Prompt"/>
              </a:rPr>
              <a:t>01 01 01 </a:t>
            </a:r>
            <a:r>
              <a:rPr lang="de-AT" altLang="de-DE" sz="2000" dirty="0" smtClean="0">
                <a:solidFill>
                  <a:schemeClr val="accent4">
                    <a:lumMod val="50000"/>
                  </a:schemeClr>
                </a:solidFill>
                <a:latin typeface="Prompt"/>
                <a:cs typeface="Prompt"/>
              </a:rPr>
              <a:t>02 04 00 98 96 80 </a:t>
            </a:r>
            <a:r>
              <a:rPr lang="de-AT" altLang="de-DE" sz="2000" dirty="0" smtClean="0">
                <a:solidFill>
                  <a:schemeClr val="accent6">
                    <a:lumMod val="50000"/>
                  </a:schemeClr>
                </a:solidFill>
                <a:latin typeface="Prompt"/>
                <a:cs typeface="Prompt"/>
              </a:rPr>
              <a:t>03 04 00 26 26 a0 </a:t>
            </a:r>
            <a:r>
              <a:rPr lang="de-AT" altLang="de-DE" sz="2000" dirty="0" smtClean="0">
                <a:solidFill>
                  <a:schemeClr val="bg1">
                    <a:lumMod val="50000"/>
                  </a:schemeClr>
                </a:solidFill>
                <a:latin typeface="Prompt"/>
                <a:cs typeface="Prompt"/>
              </a:rPr>
              <a:t>12 01 05 </a:t>
            </a:r>
          </a:p>
          <a:p>
            <a:pPr marL="0" indent="0" fontAlgn="ctr"/>
            <a:endParaRPr lang="de-AT" altLang="de-DE" sz="2000" dirty="0">
              <a:latin typeface="Prompt"/>
              <a:cs typeface="Prompt"/>
            </a:endParaRPr>
          </a:p>
          <a:p>
            <a:pPr marL="0" indent="0" fontAlgn="ctr"/>
            <a:r>
              <a:rPr lang="de-AT" altLang="de-DE" sz="2000" dirty="0" err="1" smtClean="0">
                <a:latin typeface="Prompt"/>
                <a:cs typeface="Prompt"/>
              </a:rPr>
              <a:t>Config</a:t>
            </a:r>
            <a:r>
              <a:rPr lang="de-AT" altLang="de-DE" sz="2000" dirty="0" smtClean="0">
                <a:latin typeface="Prompt"/>
                <a:cs typeface="Prompt"/>
              </a:rPr>
              <a:t> </a:t>
            </a:r>
            <a:r>
              <a:rPr lang="de-AT" altLang="de-DE" sz="2000" dirty="0" err="1" smtClean="0">
                <a:latin typeface="Prompt"/>
                <a:cs typeface="Prompt"/>
              </a:rPr>
              <a:t>file</a:t>
            </a:r>
            <a:endParaRPr lang="de-AT" altLang="de-DE" sz="2000" dirty="0" smtClean="0">
              <a:latin typeface="Prompt"/>
              <a:cs typeface="Prompt"/>
            </a:endParaRPr>
          </a:p>
          <a:p>
            <a:pPr marL="0" indent="0" fontAlgn="ctr"/>
            <a:r>
              <a:rPr lang="de-AT" altLang="de-DE" sz="2000" dirty="0" smtClean="0">
                <a:solidFill>
                  <a:srgbClr val="FF0000"/>
                </a:solidFill>
                <a:latin typeface="Prompt"/>
                <a:cs typeface="Prompt"/>
              </a:rPr>
              <a:t>03</a:t>
            </a:r>
            <a:r>
              <a:rPr lang="de-AT" altLang="de-DE" sz="2000" dirty="0" smtClean="0">
                <a:latin typeface="Prompt"/>
                <a:cs typeface="Prompt"/>
              </a:rPr>
              <a:t> </a:t>
            </a:r>
            <a:r>
              <a:rPr lang="de-AT" altLang="de-DE" sz="2000" dirty="0" smtClean="0">
                <a:solidFill>
                  <a:schemeClr val="tx2">
                    <a:lumMod val="60000"/>
                    <a:lumOff val="40000"/>
                  </a:schemeClr>
                </a:solidFill>
                <a:latin typeface="Prompt"/>
                <a:cs typeface="Prompt"/>
              </a:rPr>
              <a:t>01</a:t>
            </a:r>
            <a:r>
              <a:rPr lang="de-AT" altLang="de-DE" sz="2000" dirty="0" smtClean="0">
                <a:latin typeface="Prompt"/>
                <a:cs typeface="Prompt"/>
              </a:rPr>
              <a:t> </a:t>
            </a:r>
            <a:r>
              <a:rPr lang="de-AT" altLang="de-DE" sz="2000" dirty="0" smtClean="0">
                <a:solidFill>
                  <a:schemeClr val="accent3">
                    <a:lumMod val="75000"/>
                  </a:schemeClr>
                </a:solidFill>
                <a:latin typeface="Prompt"/>
                <a:cs typeface="Prompt"/>
              </a:rPr>
              <a:t>01</a:t>
            </a:r>
            <a:r>
              <a:rPr lang="de-AT" altLang="de-DE" sz="2000" dirty="0" smtClean="0">
                <a:latin typeface="Prompt"/>
                <a:cs typeface="Prompt"/>
              </a:rPr>
              <a:t> 		= Network Access </a:t>
            </a:r>
            <a:r>
              <a:rPr lang="de-AT" altLang="de-DE" sz="2000" dirty="0" err="1" smtClean="0">
                <a:latin typeface="Prompt"/>
                <a:cs typeface="Prompt"/>
              </a:rPr>
              <a:t>is</a:t>
            </a:r>
            <a:r>
              <a:rPr lang="de-AT" altLang="de-DE" sz="2000" dirty="0" smtClean="0">
                <a:latin typeface="Prompt"/>
                <a:cs typeface="Prompt"/>
              </a:rPr>
              <a:t> ON</a:t>
            </a:r>
          </a:p>
          <a:p>
            <a:pPr marL="0" indent="0" fontAlgn="ctr"/>
            <a:r>
              <a:rPr lang="de-AT" altLang="de-DE" sz="2000" dirty="0" smtClean="0">
                <a:solidFill>
                  <a:srgbClr val="FF0000"/>
                </a:solidFill>
                <a:latin typeface="Prompt"/>
                <a:cs typeface="Prompt"/>
              </a:rPr>
              <a:t>04</a:t>
            </a:r>
            <a:r>
              <a:rPr lang="de-AT" altLang="de-DE" sz="2000" dirty="0" smtClean="0">
                <a:latin typeface="Prompt"/>
                <a:cs typeface="Prompt"/>
              </a:rPr>
              <a:t> </a:t>
            </a:r>
            <a:r>
              <a:rPr lang="de-AT" altLang="de-DE" sz="2000" dirty="0" smtClean="0">
                <a:solidFill>
                  <a:schemeClr val="tx2">
                    <a:lumMod val="60000"/>
                    <a:lumOff val="40000"/>
                  </a:schemeClr>
                </a:solidFill>
                <a:latin typeface="Prompt"/>
                <a:cs typeface="Prompt"/>
              </a:rPr>
              <a:t>19       		</a:t>
            </a:r>
            <a:r>
              <a:rPr lang="de-AT" altLang="de-DE" sz="2000" dirty="0" smtClean="0">
                <a:latin typeface="Prompt"/>
                <a:cs typeface="Prompt"/>
              </a:rPr>
              <a:t>= Cos Encoding</a:t>
            </a:r>
          </a:p>
          <a:p>
            <a:pPr marL="0" indent="0" fontAlgn="ctr"/>
            <a:r>
              <a:rPr lang="de-AT" altLang="de-DE" sz="2000" dirty="0" smtClean="0">
                <a:latin typeface="Prompt"/>
                <a:cs typeface="Prompt"/>
              </a:rPr>
              <a:t>  </a:t>
            </a:r>
            <a:r>
              <a:rPr lang="de-AT" altLang="de-DE" sz="2000" dirty="0" smtClean="0">
                <a:solidFill>
                  <a:srgbClr val="FF0000"/>
                </a:solidFill>
                <a:latin typeface="Prompt"/>
                <a:cs typeface="Prompt"/>
              </a:rPr>
              <a:t>01</a:t>
            </a:r>
            <a:r>
              <a:rPr lang="de-AT" altLang="de-DE" sz="2000" dirty="0" smtClean="0">
                <a:latin typeface="Prompt"/>
                <a:cs typeface="Prompt"/>
              </a:rPr>
              <a:t> </a:t>
            </a:r>
            <a:r>
              <a:rPr lang="de-AT" altLang="de-DE" sz="2000" dirty="0" smtClean="0">
                <a:solidFill>
                  <a:schemeClr val="tx2">
                    <a:lumMod val="60000"/>
                    <a:lumOff val="40000"/>
                  </a:schemeClr>
                </a:solidFill>
                <a:latin typeface="Prompt"/>
                <a:cs typeface="Prompt"/>
              </a:rPr>
              <a:t>01</a:t>
            </a:r>
            <a:r>
              <a:rPr lang="de-AT" altLang="de-DE" sz="2000" dirty="0" smtClean="0">
                <a:latin typeface="Prompt"/>
                <a:cs typeface="Prompt"/>
              </a:rPr>
              <a:t> </a:t>
            </a:r>
            <a:r>
              <a:rPr lang="de-AT" altLang="de-DE" sz="2000" dirty="0" smtClean="0">
                <a:solidFill>
                  <a:schemeClr val="accent3">
                    <a:lumMod val="75000"/>
                  </a:schemeClr>
                </a:solidFill>
                <a:latin typeface="Prompt"/>
                <a:cs typeface="Prompt"/>
              </a:rPr>
              <a:t>01</a:t>
            </a:r>
            <a:r>
              <a:rPr lang="de-AT" altLang="de-DE" sz="2000" dirty="0" smtClean="0">
                <a:latin typeface="Prompt"/>
                <a:cs typeface="Prompt"/>
              </a:rPr>
              <a:t> 		= Class </a:t>
            </a:r>
            <a:r>
              <a:rPr lang="de-AT" altLang="de-DE" sz="2000" dirty="0" err="1" smtClean="0">
                <a:latin typeface="Prompt"/>
                <a:cs typeface="Prompt"/>
              </a:rPr>
              <a:t>id</a:t>
            </a:r>
            <a:r>
              <a:rPr lang="de-AT" altLang="de-DE" sz="2000" dirty="0" smtClean="0">
                <a:latin typeface="Prompt"/>
                <a:cs typeface="Prompt"/>
              </a:rPr>
              <a:t> 1</a:t>
            </a:r>
          </a:p>
          <a:p>
            <a:pPr marL="0" indent="0" fontAlgn="ctr"/>
            <a:r>
              <a:rPr lang="de-AT" altLang="de-DE" sz="2000" dirty="0">
                <a:latin typeface="Prompt"/>
                <a:cs typeface="Prompt"/>
              </a:rPr>
              <a:t> </a:t>
            </a:r>
            <a:r>
              <a:rPr lang="de-AT" altLang="de-DE" sz="2000" dirty="0" smtClean="0">
                <a:latin typeface="Prompt"/>
                <a:cs typeface="Prompt"/>
              </a:rPr>
              <a:t> </a:t>
            </a:r>
            <a:r>
              <a:rPr lang="de-AT" altLang="de-DE" sz="2000" dirty="0" smtClean="0">
                <a:solidFill>
                  <a:srgbClr val="FF0000"/>
                </a:solidFill>
                <a:latin typeface="Prompt"/>
                <a:cs typeface="Prompt"/>
              </a:rPr>
              <a:t>02</a:t>
            </a:r>
            <a:r>
              <a:rPr lang="de-AT" altLang="de-DE" sz="2000" dirty="0" smtClean="0">
                <a:latin typeface="Prompt"/>
                <a:cs typeface="Prompt"/>
              </a:rPr>
              <a:t> </a:t>
            </a:r>
            <a:r>
              <a:rPr lang="de-AT" altLang="de-DE" sz="2000" dirty="0" smtClean="0">
                <a:solidFill>
                  <a:schemeClr val="tx2">
                    <a:lumMod val="60000"/>
                    <a:lumOff val="40000"/>
                  </a:schemeClr>
                </a:solidFill>
                <a:latin typeface="Prompt"/>
                <a:cs typeface="Prompt"/>
              </a:rPr>
              <a:t>04</a:t>
            </a:r>
            <a:r>
              <a:rPr lang="de-AT" altLang="de-DE" sz="2000" dirty="0" smtClean="0">
                <a:latin typeface="Prompt"/>
                <a:cs typeface="Prompt"/>
              </a:rPr>
              <a:t> </a:t>
            </a:r>
            <a:r>
              <a:rPr lang="de-AT" altLang="de-DE" sz="2000" dirty="0" smtClean="0">
                <a:solidFill>
                  <a:schemeClr val="accent3">
                    <a:lumMod val="75000"/>
                  </a:schemeClr>
                </a:solidFill>
                <a:latin typeface="Prompt"/>
                <a:cs typeface="Prompt"/>
              </a:rPr>
              <a:t>00 98 96 80 </a:t>
            </a:r>
            <a:r>
              <a:rPr lang="de-AT" altLang="de-DE" sz="2000" dirty="0" smtClean="0">
                <a:latin typeface="Prompt"/>
                <a:cs typeface="Prompt"/>
              </a:rPr>
              <a:t>	= Max DS rate </a:t>
            </a:r>
            <a:r>
              <a:rPr lang="de-AT" altLang="de-DE" sz="2000" dirty="0" err="1" smtClean="0">
                <a:latin typeface="Prompt"/>
                <a:cs typeface="Prompt"/>
              </a:rPr>
              <a:t>is</a:t>
            </a:r>
            <a:r>
              <a:rPr lang="de-AT" altLang="de-DE" sz="2000" dirty="0" smtClean="0">
                <a:latin typeface="Prompt"/>
                <a:cs typeface="Prompt"/>
              </a:rPr>
              <a:t> 10000000</a:t>
            </a:r>
          </a:p>
          <a:p>
            <a:pPr marL="0" indent="0" fontAlgn="ctr"/>
            <a:r>
              <a:rPr lang="de-AT" altLang="de-DE" sz="2000" dirty="0">
                <a:latin typeface="Prompt"/>
                <a:cs typeface="Prompt"/>
              </a:rPr>
              <a:t> </a:t>
            </a:r>
            <a:r>
              <a:rPr lang="de-AT" altLang="de-DE" sz="2000" dirty="0" smtClean="0">
                <a:latin typeface="Prompt"/>
                <a:cs typeface="Prompt"/>
              </a:rPr>
              <a:t> </a:t>
            </a:r>
            <a:r>
              <a:rPr lang="de-AT" altLang="de-DE" sz="2000" dirty="0" smtClean="0">
                <a:solidFill>
                  <a:srgbClr val="FF0000"/>
                </a:solidFill>
                <a:latin typeface="Prompt"/>
                <a:cs typeface="Prompt"/>
              </a:rPr>
              <a:t>03</a:t>
            </a:r>
            <a:r>
              <a:rPr lang="de-AT" altLang="de-DE" sz="2000" dirty="0" smtClean="0">
                <a:latin typeface="Prompt"/>
                <a:cs typeface="Prompt"/>
              </a:rPr>
              <a:t> </a:t>
            </a:r>
            <a:r>
              <a:rPr lang="de-AT" altLang="de-DE" sz="2000" dirty="0" smtClean="0">
                <a:solidFill>
                  <a:schemeClr val="tx2">
                    <a:lumMod val="60000"/>
                    <a:lumOff val="40000"/>
                  </a:schemeClr>
                </a:solidFill>
                <a:latin typeface="Prompt"/>
                <a:cs typeface="Prompt"/>
              </a:rPr>
              <a:t>04 </a:t>
            </a:r>
            <a:r>
              <a:rPr lang="de-AT" altLang="de-DE" sz="2000" dirty="0" smtClean="0">
                <a:solidFill>
                  <a:schemeClr val="accent3">
                    <a:lumMod val="75000"/>
                  </a:schemeClr>
                </a:solidFill>
                <a:latin typeface="Prompt"/>
                <a:cs typeface="Prompt"/>
              </a:rPr>
              <a:t>00 26 25 a0 </a:t>
            </a:r>
            <a:r>
              <a:rPr lang="de-AT" altLang="de-DE" sz="2000" dirty="0" smtClean="0">
                <a:latin typeface="Prompt"/>
                <a:cs typeface="Prompt"/>
              </a:rPr>
              <a:t>	= Max US rate </a:t>
            </a:r>
            <a:r>
              <a:rPr lang="de-AT" altLang="de-DE" sz="2000" dirty="0" err="1" smtClean="0">
                <a:latin typeface="Prompt"/>
                <a:cs typeface="Prompt"/>
              </a:rPr>
              <a:t>is</a:t>
            </a:r>
            <a:r>
              <a:rPr lang="de-AT" altLang="de-DE" sz="2000" dirty="0" smtClean="0">
                <a:latin typeface="Prompt"/>
                <a:cs typeface="Prompt"/>
              </a:rPr>
              <a:t> 2500000</a:t>
            </a:r>
          </a:p>
          <a:p>
            <a:pPr marL="0" indent="0" fontAlgn="ctr"/>
            <a:r>
              <a:rPr lang="de-AT" altLang="de-DE" sz="2000" dirty="0">
                <a:latin typeface="Prompt"/>
                <a:cs typeface="Prompt"/>
              </a:rPr>
              <a:t> </a:t>
            </a:r>
            <a:r>
              <a:rPr lang="de-AT" altLang="de-DE" sz="2000" dirty="0" smtClean="0">
                <a:latin typeface="Prompt"/>
                <a:cs typeface="Prompt"/>
              </a:rPr>
              <a:t>….</a:t>
            </a:r>
            <a:endParaRPr lang="de-AT" altLang="de-DE" sz="2000" dirty="0">
              <a:latin typeface="Prompt"/>
              <a:cs typeface="Prompt"/>
            </a:endParaRPr>
          </a:p>
          <a:p>
            <a:pPr marL="0" indent="0" fontAlgn="ctr"/>
            <a:r>
              <a:rPr lang="de-AT" altLang="de-DE" sz="2000" dirty="0" smtClean="0">
                <a:solidFill>
                  <a:srgbClr val="FF0000"/>
                </a:solidFill>
                <a:latin typeface="Prompt"/>
                <a:cs typeface="Prompt"/>
              </a:rPr>
              <a:t>12</a:t>
            </a:r>
            <a:r>
              <a:rPr lang="de-AT" altLang="de-DE" sz="2000" dirty="0" smtClean="0">
                <a:latin typeface="Prompt"/>
                <a:cs typeface="Prompt"/>
              </a:rPr>
              <a:t> </a:t>
            </a:r>
            <a:r>
              <a:rPr lang="de-AT" altLang="de-DE" sz="2000" dirty="0" smtClean="0">
                <a:solidFill>
                  <a:schemeClr val="tx2">
                    <a:lumMod val="60000"/>
                    <a:lumOff val="40000"/>
                  </a:schemeClr>
                </a:solidFill>
                <a:latin typeface="Prompt"/>
                <a:cs typeface="Prompt"/>
              </a:rPr>
              <a:t>01</a:t>
            </a:r>
            <a:r>
              <a:rPr lang="de-AT" altLang="de-DE" sz="2000" dirty="0" smtClean="0">
                <a:latin typeface="Prompt"/>
                <a:cs typeface="Prompt"/>
              </a:rPr>
              <a:t> </a:t>
            </a:r>
            <a:r>
              <a:rPr lang="de-AT" altLang="de-DE" sz="2000" dirty="0" smtClean="0">
                <a:solidFill>
                  <a:schemeClr val="accent3">
                    <a:lumMod val="75000"/>
                  </a:schemeClr>
                </a:solidFill>
                <a:latin typeface="Prompt"/>
                <a:cs typeface="Prompt"/>
              </a:rPr>
              <a:t>05 </a:t>
            </a:r>
            <a:r>
              <a:rPr lang="de-AT" altLang="de-DE" sz="2000" dirty="0" smtClean="0">
                <a:latin typeface="Prompt"/>
                <a:cs typeface="Prompt"/>
              </a:rPr>
              <a:t>			=  Max </a:t>
            </a:r>
            <a:r>
              <a:rPr lang="de-AT" altLang="de-DE" sz="2000" dirty="0" err="1" smtClean="0">
                <a:latin typeface="Prompt"/>
                <a:cs typeface="Prompt"/>
              </a:rPr>
              <a:t>number</a:t>
            </a:r>
            <a:r>
              <a:rPr lang="de-AT" altLang="de-DE" sz="2000" dirty="0" smtClean="0">
                <a:latin typeface="Prompt"/>
                <a:cs typeface="Prompt"/>
              </a:rPr>
              <a:t> </a:t>
            </a:r>
            <a:r>
              <a:rPr lang="de-AT" altLang="de-DE" sz="2000" dirty="0" err="1" smtClean="0">
                <a:latin typeface="Prompt"/>
                <a:cs typeface="Prompt"/>
              </a:rPr>
              <a:t>of</a:t>
            </a:r>
            <a:r>
              <a:rPr lang="de-AT" altLang="de-DE" sz="2000" dirty="0" smtClean="0">
                <a:latin typeface="Prompt"/>
                <a:cs typeface="Prompt"/>
              </a:rPr>
              <a:t> CPE 5</a:t>
            </a:r>
          </a:p>
          <a:p>
            <a:pPr marL="0" indent="0" fontAlgn="ctr"/>
            <a:endParaRPr lang="de-AT" altLang="de-DE" sz="2000" dirty="0">
              <a:latin typeface="Prompt"/>
              <a:cs typeface="Prompt"/>
            </a:endParaRPr>
          </a:p>
        </p:txBody>
      </p:sp>
      <p:pic>
        <p:nvPicPr>
          <p:cNvPr id="7"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80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3475"/>
            <a:ext cx="9144000" cy="114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115616" y="1340768"/>
            <a:ext cx="7488832" cy="584775"/>
          </a:xfrm>
          <a:prstGeom prst="rect">
            <a:avLst/>
          </a:prstGeom>
          <a:noFill/>
        </p:spPr>
        <p:txBody>
          <a:bodyPr wrap="square" rtlCol="0">
            <a:spAutoFit/>
          </a:bodyPr>
          <a:lstStyle/>
          <a:p>
            <a:r>
              <a:rPr lang="de-DE" sz="3200" dirty="0" err="1" smtClean="0">
                <a:solidFill>
                  <a:schemeClr val="bg1"/>
                </a:solidFill>
                <a:latin typeface="Prompt"/>
                <a:ea typeface="Tahoma" panose="020B0604030504040204" pitchFamily="34" charset="0"/>
                <a:cs typeface="Tahoma" panose="020B0604030504040204" pitchFamily="34" charset="0"/>
              </a:rPr>
              <a:t>Config</a:t>
            </a:r>
            <a:r>
              <a:rPr lang="de-DE" sz="3200" dirty="0" smtClean="0">
                <a:solidFill>
                  <a:schemeClr val="bg1"/>
                </a:solidFill>
                <a:latin typeface="Prompt"/>
                <a:ea typeface="Tahoma" panose="020B0604030504040204" pitchFamily="34" charset="0"/>
                <a:cs typeface="Tahoma" panose="020B0604030504040204" pitchFamily="34" charset="0"/>
              </a:rPr>
              <a:t> Files </a:t>
            </a:r>
            <a:r>
              <a:rPr lang="de-DE" sz="3200" dirty="0" err="1" smtClean="0">
                <a:solidFill>
                  <a:schemeClr val="bg1"/>
                </a:solidFill>
                <a:latin typeface="Prompt"/>
                <a:ea typeface="Tahoma" panose="020B0604030504040204" pitchFamily="34" charset="0"/>
                <a:cs typeface="Tahoma" panose="020B0604030504040204" pitchFamily="34" charset="0"/>
              </a:rPr>
              <a:t>types</a:t>
            </a:r>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611560" y="5098667"/>
            <a:ext cx="7344816" cy="646331"/>
          </a:xfrm>
          <a:prstGeom prst="rect">
            <a:avLst/>
          </a:prstGeom>
          <a:noFill/>
        </p:spPr>
        <p:txBody>
          <a:bodyPr wrap="square" rtlCol="0">
            <a:spAutoFit/>
          </a:bodyPr>
          <a:lstStyle/>
          <a:p>
            <a:r>
              <a:rPr lang="de-DE" dirty="0" smtClean="0">
                <a:solidFill>
                  <a:schemeClr val="bg1"/>
                </a:solidFill>
                <a:latin typeface="Prompt"/>
                <a:ea typeface="Tahoma" panose="020B0604030504040204" pitchFamily="34" charset="0"/>
                <a:cs typeface="Tahoma" panose="020B0604030504040204" pitchFamily="34" charset="0"/>
              </a:rPr>
              <a:t>Nachfolgend:</a:t>
            </a:r>
          </a:p>
          <a:p>
            <a:r>
              <a:rPr lang="de-DE" dirty="0" smtClean="0">
                <a:solidFill>
                  <a:schemeClr val="bg1"/>
                </a:solidFill>
                <a:latin typeface="Prompt"/>
                <a:ea typeface="Tahoma" panose="020B0604030504040204" pitchFamily="34" charset="0"/>
                <a:cs typeface="Tahoma" panose="020B0604030504040204" pitchFamily="34" charset="0"/>
              </a:rPr>
              <a:t>Übersicht &amp; Details DOCSIS 3.1</a:t>
            </a:r>
            <a:endParaRPr lang="de-DE" dirty="0">
              <a:solidFill>
                <a:schemeClr val="bg1"/>
              </a:solidFill>
              <a:latin typeface="Prompt"/>
              <a:ea typeface="Tahoma" panose="020B0604030504040204" pitchFamily="34" charset="0"/>
              <a:cs typeface="Tahoma" panose="020B0604030504040204" pitchFamily="34" charset="0"/>
            </a:endParaRPr>
          </a:p>
        </p:txBody>
      </p:sp>
      <p:sp>
        <p:nvSpPr>
          <p:cNvPr id="6" name="Rechteck 5"/>
          <p:cNvSpPr>
            <a:spLocks noChangeArrowheads="1"/>
          </p:cNvSpPr>
          <p:nvPr/>
        </p:nvSpPr>
        <p:spPr bwMode="auto">
          <a:xfrm>
            <a:off x="899593" y="2382838"/>
            <a:ext cx="806489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fontAlgn="ctr"/>
            <a:r>
              <a:rPr lang="de-AT" altLang="de-DE" sz="2000" dirty="0" smtClean="0">
                <a:latin typeface="Prompt"/>
                <a:cs typeface="Prompt"/>
              </a:rPr>
              <a:t>1.0 </a:t>
            </a:r>
            <a:r>
              <a:rPr lang="de-AT" altLang="de-DE" sz="2000" dirty="0" err="1" smtClean="0">
                <a:latin typeface="Prompt"/>
                <a:cs typeface="Prompt"/>
              </a:rPr>
              <a:t>Config</a:t>
            </a:r>
            <a:r>
              <a:rPr lang="de-AT" altLang="de-DE" sz="2000" dirty="0" smtClean="0">
                <a:latin typeface="Prompt"/>
                <a:cs typeface="Prompt"/>
              </a:rPr>
              <a:t> </a:t>
            </a:r>
            <a:r>
              <a:rPr lang="de-AT" altLang="de-DE" sz="2000" dirty="0" err="1" smtClean="0">
                <a:latin typeface="Prompt"/>
                <a:cs typeface="Prompt"/>
              </a:rPr>
              <a:t>file</a:t>
            </a:r>
            <a:endParaRPr lang="de-AT" altLang="de-DE" sz="2000" dirty="0" smtClean="0">
              <a:latin typeface="Prompt"/>
              <a:cs typeface="Prompt"/>
            </a:endParaRPr>
          </a:p>
          <a:p>
            <a:pPr marL="0" indent="0" fontAlgn="ctr"/>
            <a:r>
              <a:rPr lang="de-AT" altLang="de-DE" sz="2000" dirty="0" err="1" smtClean="0">
                <a:latin typeface="Prompt"/>
                <a:cs typeface="Prompt"/>
              </a:rPr>
              <a:t>Contains</a:t>
            </a:r>
            <a:r>
              <a:rPr lang="de-AT" altLang="de-DE" sz="2000" dirty="0" smtClean="0">
                <a:latin typeface="Prompt"/>
                <a:cs typeface="Prompt"/>
              </a:rPr>
              <a:t> Class-</a:t>
            </a:r>
            <a:r>
              <a:rPr lang="de-AT" altLang="de-DE" sz="2000" dirty="0" err="1" smtClean="0">
                <a:latin typeface="Prompt"/>
                <a:cs typeface="Prompt"/>
              </a:rPr>
              <a:t>of</a:t>
            </a:r>
            <a:r>
              <a:rPr lang="de-AT" altLang="de-DE" sz="2000" dirty="0" smtClean="0">
                <a:latin typeface="Prompt"/>
                <a:cs typeface="Prompt"/>
              </a:rPr>
              <a:t>-Service</a:t>
            </a:r>
          </a:p>
          <a:p>
            <a:pPr marL="0" indent="0" fontAlgn="ctr"/>
            <a:r>
              <a:rPr lang="de-AT" altLang="de-DE" sz="2000" dirty="0" err="1" smtClean="0">
                <a:latin typeface="Prompt"/>
                <a:cs typeface="Prompt"/>
              </a:rPr>
              <a:t>EuroDOCSIS</a:t>
            </a:r>
            <a:r>
              <a:rPr lang="de-AT" altLang="de-DE" sz="2000" dirty="0" smtClean="0">
                <a:latin typeface="Prompt"/>
                <a:cs typeface="Prompt"/>
              </a:rPr>
              <a:t> 1.0, </a:t>
            </a:r>
            <a:r>
              <a:rPr lang="de-AT" altLang="de-DE" sz="2000" dirty="0" err="1" smtClean="0">
                <a:latin typeface="Prompt"/>
                <a:cs typeface="Prompt"/>
              </a:rPr>
              <a:t>no</a:t>
            </a:r>
            <a:r>
              <a:rPr lang="de-AT" altLang="de-DE" sz="2000" dirty="0" smtClean="0">
                <a:latin typeface="Prompt"/>
                <a:cs typeface="Prompt"/>
              </a:rPr>
              <a:t> </a:t>
            </a:r>
            <a:r>
              <a:rPr lang="de-AT" altLang="de-DE" sz="2000" dirty="0" err="1" smtClean="0">
                <a:latin typeface="Prompt"/>
                <a:cs typeface="Prompt"/>
              </a:rPr>
              <a:t>guarente</a:t>
            </a:r>
            <a:r>
              <a:rPr lang="de-AT" altLang="de-DE" sz="2000" dirty="0" smtClean="0">
                <a:latin typeface="Prompt"/>
                <a:cs typeface="Prompt"/>
              </a:rPr>
              <a:t> </a:t>
            </a:r>
            <a:r>
              <a:rPr lang="de-AT" altLang="de-DE" sz="2000" dirty="0" err="1" smtClean="0">
                <a:latin typeface="Prompt"/>
                <a:cs typeface="Prompt"/>
              </a:rPr>
              <a:t>of</a:t>
            </a:r>
            <a:r>
              <a:rPr lang="de-AT" altLang="de-DE" sz="2000" dirty="0" smtClean="0">
                <a:latin typeface="Prompt"/>
                <a:cs typeface="Prompt"/>
              </a:rPr>
              <a:t> </a:t>
            </a:r>
            <a:r>
              <a:rPr lang="de-AT" altLang="de-DE" sz="2000" dirty="0" err="1" smtClean="0">
                <a:latin typeface="Prompt"/>
                <a:cs typeface="Prompt"/>
              </a:rPr>
              <a:t>services</a:t>
            </a:r>
            <a:r>
              <a:rPr lang="de-AT" altLang="de-DE" sz="2000" dirty="0" smtClean="0">
                <a:latin typeface="Prompt"/>
                <a:cs typeface="Prompt"/>
              </a:rPr>
              <a:t> – </a:t>
            </a:r>
            <a:r>
              <a:rPr lang="de-AT" altLang="de-DE" sz="2000" dirty="0" err="1" smtClean="0">
                <a:latin typeface="Prompt"/>
                <a:cs typeface="Prompt"/>
              </a:rPr>
              <a:t>Only</a:t>
            </a:r>
            <a:r>
              <a:rPr lang="de-AT" altLang="de-DE" sz="2000" dirty="0" smtClean="0">
                <a:latin typeface="Prompt"/>
                <a:cs typeface="Prompt"/>
              </a:rPr>
              <a:t> Best </a:t>
            </a:r>
            <a:r>
              <a:rPr lang="de-AT" altLang="de-DE" sz="2000" dirty="0" err="1" smtClean="0">
                <a:latin typeface="Prompt"/>
                <a:cs typeface="Prompt"/>
              </a:rPr>
              <a:t>effort</a:t>
            </a:r>
            <a:endParaRPr lang="de-AT" altLang="de-DE" sz="2000" dirty="0" smtClean="0">
              <a:latin typeface="Prompt"/>
              <a:cs typeface="Prompt"/>
            </a:endParaRPr>
          </a:p>
          <a:p>
            <a:pPr marL="0" indent="0" fontAlgn="ctr"/>
            <a:r>
              <a:rPr lang="de-AT" altLang="de-DE" sz="2000" dirty="0" smtClean="0">
                <a:latin typeface="Prompt"/>
                <a:cs typeface="Prompt"/>
              </a:rPr>
              <a:t>1.0, 1.1 , 2.0 …</a:t>
            </a:r>
          </a:p>
          <a:p>
            <a:pPr marL="0" indent="0" fontAlgn="ctr"/>
            <a:endParaRPr lang="de-AT" altLang="de-DE" sz="2000" dirty="0">
              <a:latin typeface="Prompt"/>
              <a:cs typeface="Prompt"/>
            </a:endParaRPr>
          </a:p>
          <a:p>
            <a:pPr marL="0" indent="0" fontAlgn="ctr"/>
            <a:r>
              <a:rPr lang="de-AT" altLang="de-DE" sz="2000" dirty="0" smtClean="0">
                <a:latin typeface="Prompt"/>
                <a:cs typeface="Prompt"/>
              </a:rPr>
              <a:t>1.1 </a:t>
            </a:r>
            <a:r>
              <a:rPr lang="de-AT" altLang="de-DE" sz="2000" dirty="0" err="1" smtClean="0">
                <a:latin typeface="Prompt"/>
                <a:cs typeface="Prompt"/>
              </a:rPr>
              <a:t>Config</a:t>
            </a:r>
            <a:r>
              <a:rPr lang="de-AT" altLang="de-DE" sz="2000" dirty="0" smtClean="0">
                <a:latin typeface="Prompt"/>
                <a:cs typeface="Prompt"/>
              </a:rPr>
              <a:t> File</a:t>
            </a:r>
          </a:p>
          <a:p>
            <a:pPr marL="0" indent="0" fontAlgn="ctr"/>
            <a:r>
              <a:rPr lang="de-AT" altLang="de-DE" sz="2000" dirty="0" err="1" smtClean="0">
                <a:latin typeface="Prompt"/>
                <a:cs typeface="Prompt"/>
              </a:rPr>
              <a:t>Contains</a:t>
            </a:r>
            <a:r>
              <a:rPr lang="de-AT" altLang="de-DE" sz="2000" dirty="0" smtClean="0">
                <a:latin typeface="Prompt"/>
                <a:cs typeface="Prompt"/>
              </a:rPr>
              <a:t> Service </a:t>
            </a:r>
            <a:r>
              <a:rPr lang="de-AT" altLang="de-DE" sz="2000" dirty="0" err="1" smtClean="0">
                <a:latin typeface="Prompt"/>
                <a:cs typeface="Prompt"/>
              </a:rPr>
              <a:t>Flows</a:t>
            </a:r>
            <a:endParaRPr lang="de-AT" altLang="de-DE" sz="2000" dirty="0" smtClean="0">
              <a:latin typeface="Prompt"/>
              <a:cs typeface="Prompt"/>
            </a:endParaRPr>
          </a:p>
          <a:p>
            <a:pPr marL="0" indent="0" fontAlgn="ctr"/>
            <a:r>
              <a:rPr lang="de-AT" altLang="de-DE" sz="2000" dirty="0" err="1" smtClean="0">
                <a:latin typeface="Prompt"/>
                <a:cs typeface="Prompt"/>
              </a:rPr>
              <a:t>Enables</a:t>
            </a:r>
            <a:r>
              <a:rPr lang="de-AT" altLang="de-DE" sz="2000" dirty="0" smtClean="0">
                <a:latin typeface="Prompt"/>
                <a:cs typeface="Prompt"/>
              </a:rPr>
              <a:t> </a:t>
            </a:r>
            <a:r>
              <a:rPr lang="de-AT" altLang="de-DE" sz="2000" dirty="0" err="1" smtClean="0">
                <a:latin typeface="Prompt"/>
                <a:cs typeface="Prompt"/>
              </a:rPr>
              <a:t>QoS</a:t>
            </a:r>
            <a:r>
              <a:rPr lang="de-AT" altLang="de-DE" sz="2000" dirty="0" smtClean="0">
                <a:latin typeface="Prompt"/>
                <a:cs typeface="Prompt"/>
              </a:rPr>
              <a:t>, </a:t>
            </a:r>
            <a:r>
              <a:rPr lang="de-AT" altLang="de-DE" sz="2000" dirty="0" err="1" smtClean="0">
                <a:latin typeface="Prompt"/>
                <a:cs typeface="Prompt"/>
              </a:rPr>
              <a:t>Bpi</a:t>
            </a:r>
            <a:r>
              <a:rPr lang="de-AT" altLang="de-DE" sz="2000" dirty="0" smtClean="0">
                <a:latin typeface="Prompt"/>
                <a:cs typeface="Prompt"/>
              </a:rPr>
              <a:t>+, SNMPv3…</a:t>
            </a:r>
          </a:p>
          <a:p>
            <a:pPr marL="0" indent="0" fontAlgn="ctr"/>
            <a:r>
              <a:rPr lang="de-AT" altLang="de-DE" sz="2000" dirty="0" err="1" smtClean="0">
                <a:latin typeface="Prompt"/>
                <a:cs typeface="Prompt"/>
              </a:rPr>
              <a:t>EuroDOCSIS</a:t>
            </a:r>
            <a:r>
              <a:rPr lang="de-AT" altLang="de-DE" sz="2000" dirty="0" smtClean="0">
                <a:latin typeface="Prompt"/>
                <a:cs typeface="Prompt"/>
              </a:rPr>
              <a:t> 1.1 </a:t>
            </a:r>
            <a:r>
              <a:rPr lang="de-AT" altLang="de-DE" sz="2000" dirty="0" err="1" smtClean="0">
                <a:latin typeface="Prompt"/>
                <a:cs typeface="Prompt"/>
              </a:rPr>
              <a:t>and</a:t>
            </a:r>
            <a:r>
              <a:rPr lang="de-AT" altLang="de-DE" sz="2000" dirty="0" smtClean="0">
                <a:latin typeface="Prompt"/>
                <a:cs typeface="Prompt"/>
              </a:rPr>
              <a:t> </a:t>
            </a:r>
            <a:r>
              <a:rPr lang="de-AT" altLang="de-DE" sz="2000" dirty="0" err="1" smtClean="0">
                <a:latin typeface="Prompt"/>
                <a:cs typeface="Prompt"/>
              </a:rPr>
              <a:t>nigher</a:t>
            </a:r>
            <a:endParaRPr lang="de-AT" altLang="de-DE" sz="2000" dirty="0">
              <a:latin typeface="Prompt"/>
              <a:cs typeface="Prompt"/>
            </a:endParaRPr>
          </a:p>
          <a:p>
            <a:pPr marL="0" indent="0" fontAlgn="ctr"/>
            <a:r>
              <a:rPr lang="de-AT" altLang="de-DE" sz="2000" dirty="0" err="1" smtClean="0">
                <a:latin typeface="Prompt"/>
                <a:cs typeface="Prompt"/>
              </a:rPr>
              <a:t>Guarentees</a:t>
            </a:r>
            <a:r>
              <a:rPr lang="de-AT" altLang="de-DE" sz="2000" dirty="0" smtClean="0">
                <a:latin typeface="Prompt"/>
                <a:cs typeface="Prompt"/>
              </a:rPr>
              <a:t> on </a:t>
            </a:r>
            <a:r>
              <a:rPr lang="de-AT" altLang="de-DE" sz="2000" dirty="0" err="1" smtClean="0">
                <a:latin typeface="Prompt"/>
                <a:cs typeface="Prompt"/>
              </a:rPr>
              <a:t>transmission</a:t>
            </a:r>
            <a:r>
              <a:rPr lang="de-AT" altLang="de-DE" sz="2000" dirty="0" smtClean="0">
                <a:latin typeface="Prompt"/>
                <a:cs typeface="Prompt"/>
              </a:rPr>
              <a:t> </a:t>
            </a:r>
            <a:r>
              <a:rPr lang="de-AT" altLang="de-DE" sz="2000" dirty="0" err="1" smtClean="0">
                <a:latin typeface="Prompt"/>
                <a:cs typeface="Prompt"/>
              </a:rPr>
              <a:t>rates</a:t>
            </a:r>
            <a:r>
              <a:rPr lang="de-AT" altLang="de-DE" sz="2000" dirty="0" smtClean="0">
                <a:latin typeface="Prompt"/>
                <a:cs typeface="Prompt"/>
              </a:rPr>
              <a:t>, </a:t>
            </a:r>
            <a:r>
              <a:rPr lang="de-AT" altLang="de-DE" sz="2000" dirty="0" err="1" smtClean="0">
                <a:latin typeface="Prompt"/>
                <a:cs typeface="Prompt"/>
              </a:rPr>
              <a:t>delay</a:t>
            </a:r>
            <a:r>
              <a:rPr lang="de-AT" altLang="de-DE" sz="2000" dirty="0" smtClean="0">
                <a:latin typeface="Prompt"/>
                <a:cs typeface="Prompt"/>
              </a:rPr>
              <a:t> etc. </a:t>
            </a:r>
          </a:p>
          <a:p>
            <a:pPr marL="0" indent="0" fontAlgn="ctr"/>
            <a:r>
              <a:rPr lang="de-AT" altLang="de-DE" sz="2000" dirty="0" smtClean="0">
                <a:latin typeface="Prompt"/>
                <a:cs typeface="Prompt"/>
              </a:rPr>
              <a:t>VoIP, Video-</a:t>
            </a:r>
            <a:r>
              <a:rPr lang="de-AT" altLang="de-DE" sz="2000" dirty="0" err="1" smtClean="0">
                <a:latin typeface="Prompt"/>
                <a:cs typeface="Prompt"/>
              </a:rPr>
              <a:t>over</a:t>
            </a:r>
            <a:r>
              <a:rPr lang="de-AT" altLang="de-DE" sz="2000" dirty="0" smtClean="0">
                <a:latin typeface="Prompt"/>
                <a:cs typeface="Prompt"/>
              </a:rPr>
              <a:t>-IP</a:t>
            </a:r>
          </a:p>
        </p:txBody>
      </p:sp>
      <p:pic>
        <p:nvPicPr>
          <p:cNvPr id="7"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97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691680" y="1340768"/>
            <a:ext cx="7488832" cy="584775"/>
          </a:xfrm>
          <a:prstGeom prst="rect">
            <a:avLst/>
          </a:prstGeom>
          <a:noFill/>
        </p:spPr>
        <p:txBody>
          <a:bodyPr wrap="square" rtlCol="0">
            <a:spAutoFit/>
          </a:bodyPr>
          <a:lstStyle/>
          <a:p>
            <a:r>
              <a:rPr lang="de-DE" sz="3200" dirty="0" smtClean="0">
                <a:solidFill>
                  <a:schemeClr val="bg1"/>
                </a:solidFill>
                <a:latin typeface="Prompt"/>
                <a:ea typeface="Tahoma" panose="020B0604030504040204" pitchFamily="34" charset="0"/>
                <a:cs typeface="Tahoma" panose="020B0604030504040204" pitchFamily="34" charset="0"/>
              </a:rPr>
              <a:t>Management</a:t>
            </a:r>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611560" y="5098667"/>
            <a:ext cx="7344816" cy="646331"/>
          </a:xfrm>
          <a:prstGeom prst="rect">
            <a:avLst/>
          </a:prstGeom>
          <a:noFill/>
        </p:spPr>
        <p:txBody>
          <a:bodyPr wrap="square" rtlCol="0">
            <a:spAutoFit/>
          </a:bodyPr>
          <a:lstStyle/>
          <a:p>
            <a:r>
              <a:rPr lang="de-DE" dirty="0" smtClean="0">
                <a:solidFill>
                  <a:schemeClr val="bg1"/>
                </a:solidFill>
                <a:latin typeface="Prompt"/>
                <a:ea typeface="Tahoma" panose="020B0604030504040204" pitchFamily="34" charset="0"/>
                <a:cs typeface="Tahoma" panose="020B0604030504040204" pitchFamily="34" charset="0"/>
              </a:rPr>
              <a:t>Nachfolgend:</a:t>
            </a:r>
          </a:p>
          <a:p>
            <a:r>
              <a:rPr lang="de-DE" dirty="0" smtClean="0">
                <a:solidFill>
                  <a:schemeClr val="bg1"/>
                </a:solidFill>
                <a:latin typeface="Prompt"/>
                <a:ea typeface="Tahoma" panose="020B0604030504040204" pitchFamily="34" charset="0"/>
                <a:cs typeface="Tahoma" panose="020B0604030504040204" pitchFamily="34" charset="0"/>
              </a:rPr>
              <a:t>Übersicht &amp; Details DOCSIS 3.1</a:t>
            </a:r>
            <a:endParaRPr lang="de-DE" dirty="0">
              <a:solidFill>
                <a:schemeClr val="bg1"/>
              </a:solidFill>
              <a:latin typeface="Prompt"/>
              <a:ea typeface="Tahoma" panose="020B0604030504040204" pitchFamily="34" charset="0"/>
              <a:cs typeface="Tahoma" panose="020B0604030504040204" pitchFamily="34" charset="0"/>
            </a:endParaRPr>
          </a:p>
        </p:txBody>
      </p:sp>
      <p:sp>
        <p:nvSpPr>
          <p:cNvPr id="6" name="Rechteck 5"/>
          <p:cNvSpPr>
            <a:spLocks noChangeArrowheads="1"/>
          </p:cNvSpPr>
          <p:nvPr/>
        </p:nvSpPr>
        <p:spPr bwMode="auto">
          <a:xfrm>
            <a:off x="899593" y="2382838"/>
            <a:ext cx="806489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fontAlgn="ctr"/>
            <a:r>
              <a:rPr lang="de-AT" altLang="de-DE" sz="2000" dirty="0" smtClean="0">
                <a:latin typeface="Prompt" charset="0"/>
              </a:rPr>
              <a:t>SNMP–Management Protocol </a:t>
            </a:r>
            <a:r>
              <a:rPr lang="de-AT" altLang="de-DE" sz="2000" dirty="0" err="1" smtClean="0">
                <a:latin typeface="Prompt" charset="0"/>
              </a:rPr>
              <a:t>for</a:t>
            </a:r>
            <a:r>
              <a:rPr lang="de-AT" altLang="de-DE" sz="2000" dirty="0" smtClean="0">
                <a:latin typeface="Prompt" charset="0"/>
              </a:rPr>
              <a:t> Equipment-Client/Server-UDP</a:t>
            </a:r>
          </a:p>
          <a:p>
            <a:r>
              <a:rPr lang="de-AT" altLang="de-DE" sz="2000" dirty="0" smtClean="0">
                <a:latin typeface="Prompt" charset="0"/>
              </a:rPr>
              <a:t>MIBS – Management Information Base - </a:t>
            </a:r>
            <a:r>
              <a:rPr lang="en-US" altLang="de-DE" sz="2000" dirty="0">
                <a:latin typeface="Prompt" charset="0"/>
              </a:rPr>
              <a:t>Is a description that contains definitions of management information that can be used to remotely monitor, configure, and control a device connected to a network.</a:t>
            </a:r>
            <a:r>
              <a:rPr lang="de-AT" sz="2000" dirty="0" smtClean="0"/>
              <a:t>		 </a:t>
            </a:r>
            <a:r>
              <a:rPr lang="de-AT" sz="2000" dirty="0"/>
              <a:t>Mib tree - </a:t>
            </a:r>
            <a:r>
              <a:rPr lang="en-US" sz="2000" dirty="0"/>
              <a:t>The MIB when processing an SNMP request</a:t>
            </a:r>
            <a:endParaRPr lang="de-AT" sz="2000" dirty="0"/>
          </a:p>
          <a:p>
            <a:r>
              <a:rPr lang="de-AT" sz="2000" dirty="0"/>
              <a:t/>
            </a:r>
            <a:br>
              <a:rPr lang="de-AT" sz="2000" dirty="0"/>
            </a:br>
            <a:r>
              <a:rPr lang="de-AT" sz="2000" dirty="0"/>
              <a:t> </a:t>
            </a:r>
            <a:endParaRPr lang="de-AT" altLang="de-DE" sz="2000" dirty="0" smtClean="0">
              <a:latin typeface="Prompt" charset="0"/>
            </a:endParaRPr>
          </a:p>
        </p:txBody>
      </p:sp>
      <p:pic>
        <p:nvPicPr>
          <p:cNvPr id="26626" name="Picture 2" descr="https://upload.wikimedia.org/wikipedia/commons/thumb/1/1c/SNMP.MIB-Tree.PNG/400px-SNMP.MIB-Tr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14054"/>
            <a:ext cx="38100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upload.wikimedia.org/wikipedia/commons/0/00/SNMP.Datenabfr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1520" y="4233128"/>
            <a:ext cx="508248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6"/>
          <a:stretch>
            <a:fillRect/>
          </a:stretch>
        </p:blipFill>
        <p:spPr>
          <a:xfrm>
            <a:off x="467544" y="6163085"/>
            <a:ext cx="6781800" cy="333375"/>
          </a:xfrm>
          <a:prstGeom prst="rect">
            <a:avLst/>
          </a:prstGeom>
        </p:spPr>
      </p:pic>
      <p:pic>
        <p:nvPicPr>
          <p:cNvPr id="9" name="Picture 3" descr="C:\Users\Artur\Desktop\albismart-logo-3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rtur\Desktop\logo-web-145794902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Artur\Desktop\Screenshot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615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14106" y="1844824"/>
            <a:ext cx="9540552" cy="2585323"/>
          </a:xfrm>
          <a:prstGeom prst="rect">
            <a:avLst/>
          </a:prstGeom>
        </p:spPr>
        <p:txBody>
          <a:bodyPr wrap="square">
            <a:spAutoFit/>
          </a:bodyPr>
          <a:lstStyle/>
          <a:p>
            <a:endParaRPr lang="de-AT" dirty="0" smtClean="0">
              <a:latin typeface="Prompt"/>
              <a:cs typeface="Prompt"/>
            </a:endParaRPr>
          </a:p>
          <a:p>
            <a:endParaRPr lang="de-AT" dirty="0">
              <a:latin typeface="Prompt"/>
              <a:cs typeface="Prompt"/>
            </a:endParaRPr>
          </a:p>
          <a:p>
            <a:r>
              <a:rPr lang="en-US" dirty="0">
                <a:latin typeface="Prompt"/>
                <a:cs typeface="Prompt"/>
              </a:rPr>
              <a:t> </a:t>
            </a:r>
            <a:r>
              <a:rPr lang="en-US" dirty="0" err="1">
                <a:latin typeface="Prompt"/>
                <a:cs typeface="Prompt"/>
              </a:rPr>
              <a:t>snmpset</a:t>
            </a:r>
            <a:r>
              <a:rPr lang="en-US" dirty="0">
                <a:latin typeface="Prompt"/>
                <a:cs typeface="Prompt"/>
              </a:rPr>
              <a:t> -v1 -c remote </a:t>
            </a:r>
            <a:r>
              <a:rPr lang="en-US" dirty="0" smtClean="0">
                <a:latin typeface="Prompt"/>
                <a:cs typeface="Prompt"/>
              </a:rPr>
              <a:t>172.22.8.24 </a:t>
            </a:r>
            <a:r>
              <a:rPr lang="en-US" dirty="0">
                <a:latin typeface="Prompt"/>
                <a:cs typeface="Prompt"/>
              </a:rPr>
              <a:t>.1.3.6.1.4.1.2863.205.10.1.30.100.0 </a:t>
            </a:r>
            <a:r>
              <a:rPr lang="en-US" dirty="0" err="1">
                <a:latin typeface="Prompt"/>
                <a:cs typeface="Prompt"/>
              </a:rPr>
              <a:t>i</a:t>
            </a:r>
            <a:r>
              <a:rPr lang="en-US" dirty="0">
                <a:latin typeface="Prompt"/>
                <a:cs typeface="Prompt"/>
              </a:rPr>
              <a:t> 1</a:t>
            </a:r>
          </a:p>
          <a:p>
            <a:endParaRPr lang="en-US" dirty="0">
              <a:latin typeface="Prompt"/>
              <a:cs typeface="Prompt"/>
            </a:endParaRPr>
          </a:p>
          <a:p>
            <a:r>
              <a:rPr lang="en-US" dirty="0">
                <a:latin typeface="Prompt"/>
                <a:cs typeface="Prompt"/>
              </a:rPr>
              <a:t> </a:t>
            </a:r>
            <a:r>
              <a:rPr lang="en-US" dirty="0" err="1">
                <a:latin typeface="Prompt"/>
                <a:cs typeface="Prompt"/>
              </a:rPr>
              <a:t>snmpwalk</a:t>
            </a:r>
            <a:r>
              <a:rPr lang="en-US" dirty="0">
                <a:latin typeface="Prompt"/>
                <a:cs typeface="Prompt"/>
              </a:rPr>
              <a:t> -v1 -c public 172.22.8.3 </a:t>
            </a:r>
            <a:r>
              <a:rPr lang="en-US" dirty="0" smtClean="0">
                <a:latin typeface="Prompt"/>
                <a:cs typeface="Prompt"/>
              </a:rPr>
              <a:t>1.3.6.1.2.1.69.1.4.5.0</a:t>
            </a:r>
          </a:p>
          <a:p>
            <a:endParaRPr lang="en-US" dirty="0">
              <a:latin typeface="Prompt"/>
              <a:cs typeface="Prompt"/>
            </a:endParaRPr>
          </a:p>
          <a:p>
            <a:r>
              <a:rPr lang="en-US" dirty="0" err="1">
                <a:latin typeface="Prompt"/>
                <a:cs typeface="Prompt"/>
              </a:rPr>
              <a:t>snmpset</a:t>
            </a:r>
            <a:r>
              <a:rPr lang="en-US" dirty="0">
                <a:latin typeface="Prompt"/>
                <a:cs typeface="Prompt"/>
              </a:rPr>
              <a:t> -v1 -c remote 172.22.8.24 </a:t>
            </a:r>
            <a:r>
              <a:rPr lang="de-AT" dirty="0">
                <a:latin typeface="Prompt"/>
                <a:cs typeface="Prompt"/>
              </a:rPr>
              <a:t>DISMAN-EVENT-MIB::</a:t>
            </a:r>
            <a:r>
              <a:rPr lang="de-AT" dirty="0" err="1">
                <a:latin typeface="Prompt"/>
                <a:cs typeface="Prompt"/>
              </a:rPr>
              <a:t>sysUpTimeInstance</a:t>
            </a:r>
            <a:endParaRPr lang="de-AT" dirty="0" smtClean="0">
              <a:latin typeface="Prompt"/>
              <a:cs typeface="Prompt"/>
            </a:endParaRPr>
          </a:p>
          <a:p>
            <a:endParaRPr lang="de-AT" dirty="0">
              <a:latin typeface="Prompt"/>
              <a:cs typeface="Prompt"/>
            </a:endParaRPr>
          </a:p>
          <a:p>
            <a:endParaRPr lang="de-AT" dirty="0">
              <a:latin typeface="Prompt"/>
              <a:cs typeface="Prompt"/>
            </a:endParaRPr>
          </a:p>
        </p:txBody>
      </p:sp>
      <p:pic>
        <p:nvPicPr>
          <p:cNvPr id="8"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27584" y="1412776"/>
            <a:ext cx="2677336" cy="553998"/>
          </a:xfrm>
          <a:prstGeom prst="rect">
            <a:avLst/>
          </a:prstGeom>
        </p:spPr>
        <p:txBody>
          <a:bodyPr wrap="none">
            <a:spAutoFit/>
          </a:bodyPr>
          <a:lstStyle/>
          <a:p>
            <a:r>
              <a:rPr lang="de-AT" sz="3000" dirty="0" smtClean="0">
                <a:solidFill>
                  <a:srgbClr val="FFFFFF"/>
                </a:solidFill>
                <a:latin typeface="Prompt"/>
                <a:cs typeface="Prompt"/>
              </a:rPr>
              <a:t>SNMP </a:t>
            </a:r>
            <a:r>
              <a:rPr lang="de-AT" sz="3000" dirty="0" smtClean="0">
                <a:solidFill>
                  <a:srgbClr val="FFFFFF"/>
                </a:solidFill>
                <a:latin typeface="Prompt"/>
                <a:cs typeface="Prompt"/>
              </a:rPr>
              <a:t>Access</a:t>
            </a:r>
            <a:endParaRPr lang="en-US" sz="3000" dirty="0">
              <a:solidFill>
                <a:srgbClr val="FFFFFF"/>
              </a:solidFill>
            </a:endParaRPr>
          </a:p>
        </p:txBody>
      </p:sp>
      <p:pic>
        <p:nvPicPr>
          <p:cNvPr id="5"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2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115616" y="1340768"/>
            <a:ext cx="7488832" cy="584775"/>
          </a:xfrm>
          <a:prstGeom prst="rect">
            <a:avLst/>
          </a:prstGeom>
          <a:noFill/>
        </p:spPr>
        <p:txBody>
          <a:bodyPr wrap="square" rtlCol="0">
            <a:spAutoFit/>
          </a:bodyPr>
          <a:lstStyle/>
          <a:p>
            <a:r>
              <a:rPr lang="de-DE" sz="3200" dirty="0" err="1" smtClean="0">
                <a:solidFill>
                  <a:schemeClr val="bg1"/>
                </a:solidFill>
                <a:latin typeface="Prompt"/>
                <a:ea typeface="Tahoma" panose="020B0604030504040204" pitchFamily="34" charset="0"/>
                <a:cs typeface="Tahoma" panose="020B0604030504040204" pitchFamily="34" charset="0"/>
              </a:rPr>
              <a:t>NMAccess</a:t>
            </a:r>
            <a:r>
              <a:rPr lang="de-DE" sz="3200" dirty="0" smtClean="0">
                <a:solidFill>
                  <a:schemeClr val="bg1"/>
                </a:solidFill>
                <a:latin typeface="Prompt"/>
                <a:ea typeface="Tahoma" panose="020B0604030504040204" pitchFamily="34" charset="0"/>
                <a:cs typeface="Tahoma" panose="020B0604030504040204" pitchFamily="34" charset="0"/>
              </a:rPr>
              <a:t> Mode </a:t>
            </a:r>
            <a:r>
              <a:rPr lang="de-DE" sz="3200" dirty="0" err="1" smtClean="0">
                <a:solidFill>
                  <a:schemeClr val="bg1"/>
                </a:solidFill>
                <a:latin typeface="Prompt"/>
                <a:ea typeface="Tahoma" panose="020B0604030504040204" pitchFamily="34" charset="0"/>
                <a:cs typeface="Tahoma" panose="020B0604030504040204" pitchFamily="34" charset="0"/>
              </a:rPr>
              <a:t>Example</a:t>
            </a:r>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611560" y="5098667"/>
            <a:ext cx="7344816" cy="646331"/>
          </a:xfrm>
          <a:prstGeom prst="rect">
            <a:avLst/>
          </a:prstGeom>
          <a:noFill/>
        </p:spPr>
        <p:txBody>
          <a:bodyPr wrap="square" rtlCol="0">
            <a:spAutoFit/>
          </a:bodyPr>
          <a:lstStyle/>
          <a:p>
            <a:r>
              <a:rPr lang="de-DE" dirty="0" smtClean="0">
                <a:solidFill>
                  <a:schemeClr val="bg1"/>
                </a:solidFill>
                <a:latin typeface="Prompt"/>
                <a:ea typeface="Tahoma" panose="020B0604030504040204" pitchFamily="34" charset="0"/>
                <a:cs typeface="Tahoma" panose="020B0604030504040204" pitchFamily="34" charset="0"/>
              </a:rPr>
              <a:t>Nachfolgend:</a:t>
            </a:r>
          </a:p>
          <a:p>
            <a:r>
              <a:rPr lang="de-DE" dirty="0" smtClean="0">
                <a:solidFill>
                  <a:schemeClr val="bg1"/>
                </a:solidFill>
                <a:latin typeface="Prompt"/>
                <a:ea typeface="Tahoma" panose="020B0604030504040204" pitchFamily="34" charset="0"/>
                <a:cs typeface="Tahoma" panose="020B0604030504040204" pitchFamily="34" charset="0"/>
              </a:rPr>
              <a:t>Übersicht &amp; Details DOCSIS 3.1</a:t>
            </a:r>
            <a:endParaRPr lang="de-DE" dirty="0">
              <a:solidFill>
                <a:schemeClr val="bg1"/>
              </a:solidFill>
              <a:latin typeface="Prompt"/>
              <a:ea typeface="Tahoma" panose="020B0604030504040204" pitchFamily="34" charset="0"/>
              <a:cs typeface="Tahoma" panose="020B0604030504040204" pitchFamily="34" charset="0"/>
            </a:endParaRPr>
          </a:p>
        </p:txBody>
      </p:sp>
      <p:sp>
        <p:nvSpPr>
          <p:cNvPr id="6" name="Rechteck 5"/>
          <p:cNvSpPr>
            <a:spLocks noChangeArrowheads="1"/>
          </p:cNvSpPr>
          <p:nvPr/>
        </p:nvSpPr>
        <p:spPr bwMode="auto">
          <a:xfrm>
            <a:off x="395536" y="2348880"/>
            <a:ext cx="849694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fontAlgn="ctr"/>
            <a:r>
              <a:rPr lang="de-AT" altLang="de-DE" sz="2000" dirty="0" err="1" smtClean="0">
                <a:latin typeface="Prompt" charset="0"/>
              </a:rPr>
              <a:t>SNMPServer</a:t>
            </a:r>
            <a:r>
              <a:rPr lang="de-AT" altLang="de-DE" sz="2000" dirty="0" smtClean="0">
                <a:latin typeface="Prompt" charset="0"/>
              </a:rPr>
              <a:t>: 10.0.0.24 </a:t>
            </a:r>
            <a:br>
              <a:rPr lang="de-AT" altLang="de-DE" sz="2000" dirty="0" smtClean="0">
                <a:latin typeface="Prompt" charset="0"/>
              </a:rPr>
            </a:br>
            <a:r>
              <a:rPr lang="de-AT" altLang="de-DE" sz="2000" dirty="0" smtClean="0">
                <a:latin typeface="Prompt" charset="0"/>
              </a:rPr>
              <a:t>Community: 7c0m1ab5 </a:t>
            </a:r>
            <a:br>
              <a:rPr lang="de-AT" altLang="de-DE" sz="2000" dirty="0" smtClean="0">
                <a:latin typeface="Prompt" charset="0"/>
              </a:rPr>
            </a:br>
            <a:r>
              <a:rPr lang="de-AT" altLang="de-DE" sz="2000" dirty="0" smtClean="0">
                <a:latin typeface="Prompt" charset="0"/>
              </a:rPr>
              <a:t>CM IP: 10.0.135.36 </a:t>
            </a:r>
            <a:br>
              <a:rPr lang="de-AT" altLang="de-DE" sz="2000" dirty="0" smtClean="0">
                <a:latin typeface="Prompt" charset="0"/>
              </a:rPr>
            </a:br>
            <a:r>
              <a:rPr lang="de-AT" altLang="de-DE" sz="2000" dirty="0" err="1" smtClean="0">
                <a:latin typeface="Prompt" charset="0"/>
              </a:rPr>
              <a:t>may</a:t>
            </a:r>
            <a:r>
              <a:rPr lang="de-AT" altLang="de-DE" sz="2000" dirty="0" smtClean="0">
                <a:latin typeface="Prompt" charset="0"/>
              </a:rPr>
              <a:t> </a:t>
            </a:r>
            <a:r>
              <a:rPr lang="de-AT" altLang="de-DE" sz="2000" dirty="0" err="1" smtClean="0">
                <a:latin typeface="Prompt" charset="0"/>
              </a:rPr>
              <a:t>only</a:t>
            </a:r>
            <a:r>
              <a:rPr lang="de-AT" altLang="de-DE" sz="2000" dirty="0" smtClean="0">
                <a:latin typeface="Prompt" charset="0"/>
              </a:rPr>
              <a:t> </a:t>
            </a:r>
            <a:r>
              <a:rPr lang="de-AT" altLang="de-DE" sz="2000" dirty="0" err="1" smtClean="0">
                <a:latin typeface="Prompt" charset="0"/>
              </a:rPr>
              <a:t>accept</a:t>
            </a:r>
            <a:r>
              <a:rPr lang="de-AT" altLang="de-DE" sz="2000" dirty="0" smtClean="0">
                <a:latin typeface="Prompt" charset="0"/>
              </a:rPr>
              <a:t> </a:t>
            </a:r>
            <a:r>
              <a:rPr lang="de-AT" altLang="de-DE" sz="2000" dirty="0" err="1" smtClean="0">
                <a:latin typeface="Prompt" charset="0"/>
              </a:rPr>
              <a:t>snmp</a:t>
            </a:r>
            <a:r>
              <a:rPr lang="de-AT" altLang="de-DE" sz="2000" dirty="0" smtClean="0">
                <a:latin typeface="Prompt" charset="0"/>
              </a:rPr>
              <a:t> </a:t>
            </a:r>
            <a:r>
              <a:rPr lang="de-AT" altLang="de-DE" sz="2000" dirty="0" err="1" smtClean="0">
                <a:latin typeface="Prompt" charset="0"/>
              </a:rPr>
              <a:t>messages</a:t>
            </a:r>
            <a:r>
              <a:rPr lang="de-AT" altLang="de-DE" sz="2000" dirty="0" smtClean="0">
                <a:latin typeface="Prompt" charset="0"/>
              </a:rPr>
              <a:t> via </a:t>
            </a:r>
            <a:r>
              <a:rPr lang="de-AT" altLang="de-DE" sz="2000" dirty="0" err="1" smtClean="0">
                <a:latin typeface="Prompt" charset="0"/>
              </a:rPr>
              <a:t>the</a:t>
            </a:r>
            <a:r>
              <a:rPr lang="de-AT" altLang="de-DE" sz="2000" dirty="0" smtClean="0">
                <a:latin typeface="Prompt" charset="0"/>
              </a:rPr>
              <a:t> </a:t>
            </a:r>
            <a:r>
              <a:rPr lang="de-AT" altLang="de-DE" sz="2000" dirty="0" err="1" smtClean="0">
                <a:latin typeface="Prompt" charset="0"/>
              </a:rPr>
              <a:t>rf</a:t>
            </a:r>
            <a:r>
              <a:rPr lang="de-AT" altLang="de-DE" sz="2000" dirty="0" smtClean="0">
                <a:latin typeface="Prompt" charset="0"/>
              </a:rPr>
              <a:t> </a:t>
            </a:r>
            <a:r>
              <a:rPr lang="de-AT" altLang="de-DE" sz="2000" dirty="0" err="1" smtClean="0">
                <a:latin typeface="Prompt" charset="0"/>
              </a:rPr>
              <a:t>interface</a:t>
            </a:r>
            <a:endParaRPr lang="de-AT" altLang="de-DE" sz="2000" dirty="0">
              <a:latin typeface="Prompt" charset="0"/>
            </a:endParaRPr>
          </a:p>
          <a:p>
            <a:pPr marL="0" indent="0" fontAlgn="ctr"/>
            <a:r>
              <a:rPr lang="de-AT" altLang="de-DE" sz="2000" dirty="0" smtClean="0">
                <a:latin typeface="Prompt" charset="0"/>
              </a:rPr>
              <a:t>docsDevNmAccessIp.1 		10.0.0.24</a:t>
            </a:r>
          </a:p>
          <a:p>
            <a:pPr marL="0" indent="0" fontAlgn="ctr"/>
            <a:r>
              <a:rPr lang="de-AT" altLang="de-DE" sz="2000" dirty="0" smtClean="0">
                <a:latin typeface="Prompt" charset="0"/>
              </a:rPr>
              <a:t>docsDevNmAccessIpMask.1		255.255.255.255</a:t>
            </a:r>
          </a:p>
          <a:p>
            <a:pPr marL="0" indent="0" fontAlgn="ctr"/>
            <a:r>
              <a:rPr lang="de-AT" altLang="de-DE" sz="2000" dirty="0" smtClean="0">
                <a:latin typeface="Prompt" charset="0"/>
              </a:rPr>
              <a:t>docsDevNmAccessCommunity.1	7c0m1ab5</a:t>
            </a:r>
          </a:p>
          <a:p>
            <a:pPr marL="0" indent="0" fontAlgn="ctr"/>
            <a:r>
              <a:rPr lang="de-AT" altLang="de-DE" sz="2000" dirty="0" smtClean="0">
                <a:latin typeface="Prompt" charset="0"/>
              </a:rPr>
              <a:t>docsDevNmAccessControl.1		</a:t>
            </a:r>
            <a:r>
              <a:rPr lang="de-AT" altLang="de-DE" sz="2000" dirty="0" err="1" smtClean="0">
                <a:latin typeface="Prompt" charset="0"/>
              </a:rPr>
              <a:t>readWriteWithTraps</a:t>
            </a:r>
            <a:r>
              <a:rPr lang="de-AT" altLang="de-DE" sz="2000" dirty="0" smtClean="0">
                <a:latin typeface="Prompt" charset="0"/>
              </a:rPr>
              <a:t>(5)</a:t>
            </a:r>
          </a:p>
          <a:p>
            <a:pPr marL="0" indent="0" fontAlgn="ctr"/>
            <a:r>
              <a:rPr lang="de-AT" altLang="de-DE" sz="2000" dirty="0" smtClean="0">
                <a:latin typeface="Prompt" charset="0"/>
              </a:rPr>
              <a:t>docsDevNmAccessInterfaces.1	(40)hex=(0 1 0 0 0 0)</a:t>
            </a:r>
            <a:br>
              <a:rPr lang="de-AT" altLang="de-DE" sz="2000" dirty="0" smtClean="0">
                <a:latin typeface="Prompt" charset="0"/>
              </a:rPr>
            </a:br>
            <a:r>
              <a:rPr lang="de-AT" altLang="de-DE" sz="2000" dirty="0" smtClean="0">
                <a:latin typeface="Prompt" charset="0"/>
              </a:rPr>
              <a:t>Ethernet , </a:t>
            </a:r>
            <a:r>
              <a:rPr lang="de-AT" altLang="de-DE" sz="2000" dirty="0" err="1" smtClean="0">
                <a:latin typeface="Prompt" charset="0"/>
              </a:rPr>
              <a:t>CatTV</a:t>
            </a:r>
            <a:r>
              <a:rPr lang="de-AT" altLang="de-DE" sz="2000" dirty="0" smtClean="0">
                <a:latin typeface="Prompt" charset="0"/>
              </a:rPr>
              <a:t> Mac, USB …</a:t>
            </a:r>
          </a:p>
          <a:p>
            <a:pPr marL="0" indent="0" fontAlgn="ctr"/>
            <a:r>
              <a:rPr lang="de-AT" altLang="de-DE" sz="2000" dirty="0" smtClean="0">
                <a:latin typeface="Prompt" charset="0"/>
              </a:rPr>
              <a:t>docsDevNmAccessStatus.1 </a:t>
            </a:r>
            <a:r>
              <a:rPr lang="de-AT" altLang="de-DE" sz="2000" dirty="0" err="1" smtClean="0">
                <a:latin typeface="Prompt" charset="0"/>
              </a:rPr>
              <a:t>CreateAndGo</a:t>
            </a:r>
            <a:r>
              <a:rPr lang="de-AT" altLang="de-DE" sz="2000" dirty="0" smtClean="0">
                <a:latin typeface="Prompt" charset="0"/>
              </a:rPr>
              <a:t>(4)</a:t>
            </a:r>
            <a:br>
              <a:rPr lang="de-AT" altLang="de-DE" sz="2000" dirty="0" smtClean="0">
                <a:latin typeface="Prompt" charset="0"/>
              </a:rPr>
            </a:br>
            <a:r>
              <a:rPr lang="de-AT" altLang="de-DE" sz="2000" dirty="0" smtClean="0">
                <a:latin typeface="Prompt" charset="0"/>
              </a:rPr>
              <a:t>//( </a:t>
            </a:r>
            <a:r>
              <a:rPr lang="de-AT" altLang="de-DE" sz="2000" dirty="0" err="1" smtClean="0">
                <a:latin typeface="Prompt" charset="0"/>
              </a:rPr>
              <a:t>CreateAndWait</a:t>
            </a:r>
            <a:r>
              <a:rPr lang="de-AT" altLang="de-DE" sz="2000" dirty="0" smtClean="0">
                <a:latin typeface="Prompt" charset="0"/>
              </a:rPr>
              <a:t>(5</a:t>
            </a:r>
            <a:r>
              <a:rPr lang="de-AT" altLang="de-DE" sz="2000" dirty="0">
                <a:latin typeface="Prompt" charset="0"/>
              </a:rPr>
              <a:t>)</a:t>
            </a:r>
            <a:br>
              <a:rPr lang="de-AT" altLang="de-DE" sz="2000" dirty="0">
                <a:latin typeface="Prompt" charset="0"/>
              </a:rPr>
            </a:br>
            <a:r>
              <a:rPr lang="de-AT" altLang="de-DE" sz="2000" dirty="0" err="1">
                <a:solidFill>
                  <a:srgbClr val="FF0000"/>
                </a:solidFill>
                <a:latin typeface="Prompt" charset="0"/>
              </a:rPr>
              <a:t>object</a:t>
            </a:r>
            <a:r>
              <a:rPr lang="de-AT" altLang="de-DE" sz="2000" dirty="0">
                <a:solidFill>
                  <a:srgbClr val="FF0000"/>
                </a:solidFill>
                <a:latin typeface="Prompt" charset="0"/>
              </a:rPr>
              <a:t> ( </a:t>
            </a:r>
            <a:r>
              <a:rPr lang="de-AT" altLang="de-DE" sz="2000" dirty="0" err="1">
                <a:solidFill>
                  <a:srgbClr val="FF0000"/>
                </a:solidFill>
                <a:latin typeface="Prompt" charset="0"/>
              </a:rPr>
              <a:t>conflict</a:t>
            </a:r>
            <a:r>
              <a:rPr lang="de-AT" altLang="de-DE" sz="2000" dirty="0" smtClean="0">
                <a:solidFill>
                  <a:srgbClr val="FF0000"/>
                </a:solidFill>
                <a:latin typeface="Prompt" charset="0"/>
              </a:rPr>
              <a:t>)</a:t>
            </a:r>
            <a:r>
              <a:rPr lang="de-AT" altLang="de-DE" sz="2000" dirty="0" smtClean="0">
                <a:latin typeface="Prompt" charset="0"/>
              </a:rPr>
              <a:t/>
            </a:r>
            <a:br>
              <a:rPr lang="de-AT" altLang="de-DE" sz="2000" dirty="0" smtClean="0">
                <a:latin typeface="Prompt" charset="0"/>
              </a:rPr>
            </a:br>
            <a:r>
              <a:rPr lang="de-AT" altLang="de-DE" sz="2000" dirty="0" smtClean="0">
                <a:latin typeface="Prompt" charset="0"/>
              </a:rPr>
              <a:t>Table (Zeile) | </a:t>
            </a:r>
            <a:r>
              <a:rPr lang="de-AT" altLang="de-DE" sz="2000" dirty="0" err="1" smtClean="0">
                <a:latin typeface="Prompt" charset="0"/>
              </a:rPr>
              <a:t>Ip</a:t>
            </a:r>
            <a:r>
              <a:rPr lang="de-AT" altLang="de-DE" sz="2000" dirty="0" smtClean="0">
                <a:latin typeface="Prompt" charset="0"/>
              </a:rPr>
              <a:t> | </a:t>
            </a:r>
            <a:r>
              <a:rPr lang="de-AT" altLang="de-DE" sz="2000" dirty="0" err="1" smtClean="0">
                <a:latin typeface="Prompt" charset="0"/>
              </a:rPr>
              <a:t>mask</a:t>
            </a:r>
            <a:r>
              <a:rPr lang="de-AT" altLang="de-DE" sz="2000" dirty="0">
                <a:latin typeface="Prompt" charset="0"/>
              </a:rPr>
              <a:t> </a:t>
            </a:r>
            <a:r>
              <a:rPr lang="de-AT" altLang="de-DE" sz="2000" dirty="0" smtClean="0">
                <a:latin typeface="Prompt" charset="0"/>
              </a:rPr>
              <a:t>| </a:t>
            </a:r>
            <a:r>
              <a:rPr lang="de-AT" altLang="de-DE" sz="2000" dirty="0" err="1" smtClean="0">
                <a:latin typeface="Prompt" charset="0"/>
              </a:rPr>
              <a:t>community</a:t>
            </a:r>
            <a:r>
              <a:rPr lang="de-AT" altLang="de-DE" sz="2000" dirty="0" smtClean="0">
                <a:latin typeface="Prompt" charset="0"/>
              </a:rPr>
              <a:t> | </a:t>
            </a:r>
            <a:r>
              <a:rPr lang="de-AT" altLang="de-DE" sz="2000" dirty="0" err="1" smtClean="0">
                <a:latin typeface="Prompt" charset="0"/>
              </a:rPr>
              <a:t>control</a:t>
            </a:r>
            <a:r>
              <a:rPr lang="de-AT" altLang="de-DE" sz="2000" dirty="0">
                <a:latin typeface="Prompt" charset="0"/>
              </a:rPr>
              <a:t> </a:t>
            </a:r>
            <a:r>
              <a:rPr lang="de-AT" altLang="de-DE" sz="2000" dirty="0" smtClean="0">
                <a:latin typeface="Prompt" charset="0"/>
              </a:rPr>
              <a:t>| </a:t>
            </a:r>
            <a:r>
              <a:rPr lang="de-AT" altLang="de-DE" sz="2000" dirty="0" err="1" smtClean="0">
                <a:latin typeface="Prompt" charset="0"/>
              </a:rPr>
              <a:t>interface</a:t>
            </a:r>
            <a:r>
              <a:rPr lang="de-AT" altLang="de-DE" sz="2000" dirty="0" smtClean="0">
                <a:latin typeface="Prompt" charset="0"/>
              </a:rPr>
              <a:t> | </a:t>
            </a:r>
            <a:r>
              <a:rPr lang="de-AT" altLang="de-DE" sz="2000" dirty="0" err="1" smtClean="0">
                <a:latin typeface="Prompt" charset="0"/>
              </a:rPr>
              <a:t>status</a:t>
            </a:r>
            <a:r>
              <a:rPr lang="de-AT" altLang="de-DE" sz="2000" dirty="0" smtClean="0">
                <a:latin typeface="Prompt" charset="0"/>
              </a:rPr>
              <a:t>| </a:t>
            </a:r>
            <a:r>
              <a:rPr lang="de-AT" altLang="de-DE" sz="2000" dirty="0" err="1" smtClean="0">
                <a:latin typeface="Prompt" charset="0"/>
              </a:rPr>
              <a:t>active</a:t>
            </a:r>
            <a:r>
              <a:rPr lang="de-AT" altLang="de-DE" sz="2000" dirty="0" smtClean="0">
                <a:latin typeface="Prompt" charset="0"/>
              </a:rPr>
              <a:t> |</a:t>
            </a:r>
          </a:p>
          <a:p>
            <a:pPr marL="0" indent="0" fontAlgn="ctr"/>
            <a:endParaRPr lang="de-AT" altLang="de-DE" sz="2000" dirty="0" smtClean="0">
              <a:latin typeface="Prompt" charset="0"/>
            </a:endParaRPr>
          </a:p>
        </p:txBody>
      </p:sp>
      <p:pic>
        <p:nvPicPr>
          <p:cNvPr id="7"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22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098" y="1052736"/>
            <a:ext cx="8504225" cy="558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77" y="22658"/>
            <a:ext cx="1002046" cy="1220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76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115616" y="1340768"/>
            <a:ext cx="7488832" cy="584775"/>
          </a:xfrm>
          <a:prstGeom prst="rect">
            <a:avLst/>
          </a:prstGeom>
          <a:noFill/>
        </p:spPr>
        <p:txBody>
          <a:bodyPr wrap="square" rtlCol="0">
            <a:spAutoFit/>
          </a:bodyPr>
          <a:lstStyle/>
          <a:p>
            <a:r>
              <a:rPr lang="de-DE" sz="3200" dirty="0" smtClean="0">
                <a:solidFill>
                  <a:schemeClr val="bg1"/>
                </a:solidFill>
                <a:latin typeface="Prompt"/>
                <a:ea typeface="Tahoma" panose="020B0604030504040204" pitchFamily="34" charset="0"/>
                <a:cs typeface="Tahoma" panose="020B0604030504040204" pitchFamily="34" charset="0"/>
              </a:rPr>
              <a:t>Software upgrade</a:t>
            </a:r>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611560" y="5098667"/>
            <a:ext cx="7344816" cy="646331"/>
          </a:xfrm>
          <a:prstGeom prst="rect">
            <a:avLst/>
          </a:prstGeom>
          <a:noFill/>
        </p:spPr>
        <p:txBody>
          <a:bodyPr wrap="square" rtlCol="0">
            <a:spAutoFit/>
          </a:bodyPr>
          <a:lstStyle/>
          <a:p>
            <a:r>
              <a:rPr lang="de-DE" dirty="0" smtClean="0">
                <a:solidFill>
                  <a:schemeClr val="bg1"/>
                </a:solidFill>
                <a:latin typeface="Prompt"/>
                <a:ea typeface="Tahoma" panose="020B0604030504040204" pitchFamily="34" charset="0"/>
                <a:cs typeface="Tahoma" panose="020B0604030504040204" pitchFamily="34" charset="0"/>
              </a:rPr>
              <a:t>Nachfolgend:</a:t>
            </a:r>
          </a:p>
          <a:p>
            <a:r>
              <a:rPr lang="de-DE" dirty="0" smtClean="0">
                <a:solidFill>
                  <a:schemeClr val="bg1"/>
                </a:solidFill>
                <a:latin typeface="Prompt"/>
                <a:ea typeface="Tahoma" panose="020B0604030504040204" pitchFamily="34" charset="0"/>
                <a:cs typeface="Tahoma" panose="020B0604030504040204" pitchFamily="34" charset="0"/>
              </a:rPr>
              <a:t>Übersicht &amp; Details DOCSIS 3.1</a:t>
            </a:r>
            <a:endParaRPr lang="de-DE" dirty="0">
              <a:solidFill>
                <a:schemeClr val="bg1"/>
              </a:solidFill>
              <a:latin typeface="Prompt"/>
              <a:ea typeface="Tahoma" panose="020B0604030504040204" pitchFamily="34" charset="0"/>
              <a:cs typeface="Tahoma" panose="020B0604030504040204" pitchFamily="34" charset="0"/>
            </a:endParaRPr>
          </a:p>
        </p:txBody>
      </p:sp>
      <p:sp>
        <p:nvSpPr>
          <p:cNvPr id="6" name="Rechteck 5"/>
          <p:cNvSpPr>
            <a:spLocks noChangeArrowheads="1"/>
          </p:cNvSpPr>
          <p:nvPr/>
        </p:nvSpPr>
        <p:spPr bwMode="auto">
          <a:xfrm>
            <a:off x="395536" y="2460910"/>
            <a:ext cx="806489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fontAlgn="ctr"/>
            <a:r>
              <a:rPr lang="de-AT" altLang="de-DE" sz="2000" dirty="0" smtClean="0">
                <a:latin typeface="Prompt"/>
                <a:cs typeface="Prompt"/>
              </a:rPr>
              <a:t>Bug Fixing </a:t>
            </a:r>
          </a:p>
          <a:p>
            <a:pPr marL="0" indent="0" fontAlgn="ctr"/>
            <a:r>
              <a:rPr lang="de-AT" altLang="de-DE" sz="2000" dirty="0" smtClean="0">
                <a:latin typeface="Prompt"/>
                <a:cs typeface="Prompt"/>
              </a:rPr>
              <a:t>New Features</a:t>
            </a:r>
          </a:p>
          <a:p>
            <a:pPr marL="0" indent="0" fontAlgn="ctr"/>
            <a:r>
              <a:rPr lang="de-AT" altLang="de-DE" sz="2000" dirty="0" smtClean="0">
                <a:latin typeface="Prompt"/>
                <a:cs typeface="Prompt"/>
              </a:rPr>
              <a:t>Performance </a:t>
            </a:r>
            <a:r>
              <a:rPr lang="de-AT" altLang="de-DE" sz="2000" dirty="0" err="1" smtClean="0">
                <a:latin typeface="Prompt"/>
                <a:cs typeface="Prompt"/>
              </a:rPr>
              <a:t>tuning</a:t>
            </a:r>
            <a:r>
              <a:rPr lang="de-AT" altLang="de-DE" sz="2000" dirty="0" smtClean="0">
                <a:latin typeface="Prompt"/>
                <a:cs typeface="Prompt"/>
              </a:rPr>
              <a:t> </a:t>
            </a:r>
          </a:p>
          <a:p>
            <a:pPr marL="0" indent="0" fontAlgn="ctr"/>
            <a:r>
              <a:rPr lang="de-AT" altLang="de-DE" sz="2000" dirty="0" smtClean="0">
                <a:latin typeface="Prompt"/>
                <a:cs typeface="Prompt"/>
              </a:rPr>
              <a:t/>
            </a:r>
            <a:br>
              <a:rPr lang="de-AT" altLang="de-DE" sz="2000" dirty="0" smtClean="0">
                <a:latin typeface="Prompt"/>
                <a:cs typeface="Prompt"/>
              </a:rPr>
            </a:br>
            <a:r>
              <a:rPr lang="de-AT" altLang="de-DE" sz="2000" dirty="0" err="1" smtClean="0">
                <a:latin typeface="Prompt"/>
                <a:cs typeface="Prompt"/>
              </a:rPr>
              <a:t>Remotly</a:t>
            </a:r>
            <a:r>
              <a:rPr lang="de-AT" altLang="de-DE" sz="2000" dirty="0">
                <a:latin typeface="Prompt"/>
                <a:cs typeface="Prompt"/>
              </a:rPr>
              <a:t> </a:t>
            </a:r>
            <a:r>
              <a:rPr lang="de-AT" altLang="de-DE" sz="2000" dirty="0" smtClean="0">
                <a:latin typeface="Prompt"/>
                <a:cs typeface="Prompt"/>
              </a:rPr>
              <a:t>- </a:t>
            </a:r>
            <a:r>
              <a:rPr lang="de-AT" altLang="de-DE" sz="2000" dirty="0" err="1" smtClean="0">
                <a:latin typeface="Prompt"/>
                <a:cs typeface="Prompt"/>
              </a:rPr>
              <a:t>Initiate</a:t>
            </a:r>
            <a:r>
              <a:rPr lang="de-AT" altLang="de-DE" sz="2000" dirty="0" smtClean="0">
                <a:latin typeface="Prompt"/>
                <a:cs typeface="Prompt"/>
              </a:rPr>
              <a:t> </a:t>
            </a:r>
            <a:r>
              <a:rPr lang="de-AT" altLang="de-DE" sz="2000" dirty="0" err="1" smtClean="0">
                <a:latin typeface="Prompt"/>
                <a:cs typeface="Prompt"/>
              </a:rPr>
              <a:t>download</a:t>
            </a:r>
            <a:r>
              <a:rPr lang="de-AT" altLang="de-DE" sz="2000" dirty="0" smtClean="0">
                <a:latin typeface="Prompt"/>
                <a:cs typeface="Prompt"/>
              </a:rPr>
              <a:t> </a:t>
            </a:r>
            <a:r>
              <a:rPr lang="de-AT" altLang="de-DE" sz="2000" dirty="0" err="1" smtClean="0">
                <a:latin typeface="Prompt"/>
                <a:cs typeface="Prompt"/>
              </a:rPr>
              <a:t>through</a:t>
            </a:r>
            <a:r>
              <a:rPr lang="de-AT" altLang="de-DE" sz="2000" dirty="0" smtClean="0">
                <a:latin typeface="Prompt"/>
                <a:cs typeface="Prompt"/>
              </a:rPr>
              <a:t> SNMP Manager </a:t>
            </a:r>
            <a:r>
              <a:rPr lang="de-AT" altLang="de-DE" sz="2000" dirty="0" err="1" smtClean="0">
                <a:latin typeface="Prompt"/>
                <a:cs typeface="Prompt"/>
              </a:rPr>
              <a:t>or</a:t>
            </a:r>
            <a:r>
              <a:rPr lang="de-AT" altLang="de-DE" sz="2000" dirty="0" smtClean="0">
                <a:latin typeface="Prompt"/>
                <a:cs typeface="Prompt"/>
              </a:rPr>
              <a:t> CM </a:t>
            </a:r>
            <a:r>
              <a:rPr lang="de-AT" altLang="de-DE" sz="2000" dirty="0" err="1" smtClean="0">
                <a:latin typeface="Prompt"/>
                <a:cs typeface="Prompt"/>
              </a:rPr>
              <a:t>Cfg</a:t>
            </a:r>
            <a:r>
              <a:rPr lang="de-AT" altLang="de-DE" sz="2000" dirty="0" smtClean="0">
                <a:latin typeface="Prompt"/>
                <a:cs typeface="Prompt"/>
              </a:rPr>
              <a:t> </a:t>
            </a:r>
            <a:r>
              <a:rPr lang="de-AT" altLang="de-DE" sz="2000" dirty="0" err="1" smtClean="0">
                <a:latin typeface="Prompt"/>
                <a:cs typeface="Prompt"/>
              </a:rPr>
              <a:t>file</a:t>
            </a:r>
            <a:endParaRPr lang="de-AT" altLang="de-DE" sz="2000" dirty="0" smtClean="0">
              <a:latin typeface="Prompt"/>
              <a:cs typeface="Prompt"/>
            </a:endParaRPr>
          </a:p>
          <a:p>
            <a:pPr marL="0" indent="0" fontAlgn="ctr"/>
            <a:endParaRPr lang="de-AT" altLang="de-DE" sz="2000" dirty="0">
              <a:latin typeface="Prompt"/>
              <a:cs typeface="Prompt"/>
            </a:endParaRPr>
          </a:p>
          <a:p>
            <a:pPr marL="0" indent="0" fontAlgn="ctr"/>
            <a:r>
              <a:rPr lang="de-AT" altLang="de-DE" sz="2000" dirty="0" err="1" smtClean="0">
                <a:latin typeface="Prompt"/>
                <a:cs typeface="Prompt"/>
              </a:rPr>
              <a:t>Failures</a:t>
            </a:r>
            <a:endParaRPr lang="de-AT" altLang="de-DE" sz="2000" dirty="0" smtClean="0">
              <a:latin typeface="Prompt"/>
              <a:cs typeface="Prompt"/>
            </a:endParaRPr>
          </a:p>
          <a:p>
            <a:pPr marL="0" indent="0" fontAlgn="ctr"/>
            <a:r>
              <a:rPr lang="de-AT" altLang="de-DE" sz="2000" dirty="0" smtClean="0">
                <a:latin typeface="Prompt"/>
                <a:cs typeface="Prompt"/>
              </a:rPr>
              <a:t>CM </a:t>
            </a:r>
            <a:r>
              <a:rPr lang="de-AT" altLang="de-DE" sz="2000" dirty="0" err="1" smtClean="0">
                <a:latin typeface="Prompt"/>
                <a:cs typeface="Prompt"/>
              </a:rPr>
              <a:t>exhausts</a:t>
            </a:r>
            <a:r>
              <a:rPr lang="de-AT" altLang="de-DE" sz="2000" dirty="0" smtClean="0">
                <a:latin typeface="Prompt"/>
                <a:cs typeface="Prompt"/>
              </a:rPr>
              <a:t> </a:t>
            </a:r>
            <a:r>
              <a:rPr lang="de-AT" altLang="de-DE" sz="2000" dirty="0" err="1" smtClean="0">
                <a:latin typeface="Prompt"/>
                <a:cs typeface="Prompt"/>
              </a:rPr>
              <a:t>tftp</a:t>
            </a:r>
            <a:r>
              <a:rPr lang="de-AT" altLang="de-DE" sz="2000" dirty="0" smtClean="0">
                <a:latin typeface="Prompt"/>
                <a:cs typeface="Prompt"/>
              </a:rPr>
              <a:t> </a:t>
            </a:r>
            <a:r>
              <a:rPr lang="de-AT" altLang="de-DE" sz="2000" dirty="0" err="1" smtClean="0">
                <a:latin typeface="Prompt"/>
                <a:cs typeface="Prompt"/>
              </a:rPr>
              <a:t>retries</a:t>
            </a:r>
            <a:endParaRPr lang="de-AT" altLang="de-DE" sz="2000" dirty="0" smtClean="0">
              <a:latin typeface="Prompt"/>
              <a:cs typeface="Prompt"/>
            </a:endParaRPr>
          </a:p>
          <a:p>
            <a:pPr marL="0" indent="0" fontAlgn="ctr"/>
            <a:r>
              <a:rPr lang="de-AT" altLang="de-DE" sz="2000" dirty="0" err="1" smtClean="0">
                <a:latin typeface="Prompt"/>
                <a:cs typeface="Prompt"/>
              </a:rPr>
              <a:t>Corrupt</a:t>
            </a:r>
            <a:r>
              <a:rPr lang="de-AT" altLang="de-DE" sz="2000" dirty="0" smtClean="0">
                <a:latin typeface="Prompt"/>
                <a:cs typeface="Prompt"/>
              </a:rPr>
              <a:t> </a:t>
            </a:r>
            <a:r>
              <a:rPr lang="de-AT" altLang="de-DE" sz="2000" dirty="0" err="1" smtClean="0">
                <a:latin typeface="Prompt"/>
                <a:cs typeface="Prompt"/>
              </a:rPr>
              <a:t>or</a:t>
            </a:r>
            <a:r>
              <a:rPr lang="de-AT" altLang="de-DE" sz="2000" dirty="0" smtClean="0">
                <a:latin typeface="Prompt"/>
                <a:cs typeface="Prompt"/>
              </a:rPr>
              <a:t> </a:t>
            </a:r>
            <a:r>
              <a:rPr lang="de-AT" altLang="de-DE" sz="2000" dirty="0" err="1" smtClean="0">
                <a:latin typeface="Prompt"/>
                <a:cs typeface="Prompt"/>
              </a:rPr>
              <a:t>damages</a:t>
            </a:r>
            <a:r>
              <a:rPr lang="de-AT" altLang="de-DE" sz="2000" dirty="0" smtClean="0">
                <a:latin typeface="Prompt"/>
                <a:cs typeface="Prompt"/>
              </a:rPr>
              <a:t> </a:t>
            </a:r>
            <a:r>
              <a:rPr lang="de-AT" altLang="de-DE" sz="2000" dirty="0" err="1" smtClean="0">
                <a:latin typeface="Prompt"/>
                <a:cs typeface="Prompt"/>
              </a:rPr>
              <a:t>image</a:t>
            </a:r>
            <a:endParaRPr lang="de-AT" altLang="de-DE" sz="2000" dirty="0" smtClean="0">
              <a:latin typeface="Prompt"/>
              <a:cs typeface="Prompt"/>
            </a:endParaRPr>
          </a:p>
          <a:p>
            <a:pPr marL="0" indent="0" fontAlgn="ctr"/>
            <a:r>
              <a:rPr lang="de-AT" altLang="de-DE" sz="2000" dirty="0" smtClean="0">
                <a:latin typeface="Prompt"/>
                <a:cs typeface="Prompt"/>
              </a:rPr>
              <a:t>Image not </a:t>
            </a:r>
            <a:r>
              <a:rPr lang="de-AT" altLang="de-DE" sz="2000" dirty="0" err="1" smtClean="0">
                <a:latin typeface="Prompt"/>
                <a:cs typeface="Prompt"/>
              </a:rPr>
              <a:t>intended</a:t>
            </a:r>
            <a:r>
              <a:rPr lang="de-AT" altLang="de-DE" sz="2000" dirty="0" smtClean="0">
                <a:latin typeface="Prompt"/>
                <a:cs typeface="Prompt"/>
              </a:rPr>
              <a:t> </a:t>
            </a:r>
            <a:r>
              <a:rPr lang="de-AT" altLang="de-DE" sz="2000" dirty="0" err="1" smtClean="0">
                <a:latin typeface="Prompt"/>
                <a:cs typeface="Prompt"/>
              </a:rPr>
              <a:t>for</a:t>
            </a:r>
            <a:r>
              <a:rPr lang="de-AT" altLang="de-DE" sz="2000" dirty="0" smtClean="0">
                <a:latin typeface="Prompt"/>
                <a:cs typeface="Prompt"/>
              </a:rPr>
              <a:t> </a:t>
            </a:r>
            <a:r>
              <a:rPr lang="de-AT" altLang="de-DE" sz="2000" dirty="0" err="1" smtClean="0">
                <a:latin typeface="Prompt"/>
                <a:cs typeface="Prompt"/>
              </a:rPr>
              <a:t>device</a:t>
            </a:r>
            <a:r>
              <a:rPr lang="de-AT" altLang="de-DE" sz="2000" dirty="0" smtClean="0">
                <a:latin typeface="Prompt"/>
                <a:cs typeface="Prompt"/>
              </a:rPr>
              <a:t> </a:t>
            </a:r>
          </a:p>
          <a:p>
            <a:pPr marL="0" indent="0" fontAlgn="ctr"/>
            <a:r>
              <a:rPr lang="de-AT" altLang="de-DE" sz="2000" dirty="0" smtClean="0">
                <a:latin typeface="Prompt"/>
                <a:cs typeface="Prompt"/>
              </a:rPr>
              <a:t> </a:t>
            </a:r>
            <a:endParaRPr lang="de-AT" altLang="de-DE" sz="2000" dirty="0">
              <a:latin typeface="Prompt"/>
              <a:cs typeface="Prompt"/>
            </a:endParaRPr>
          </a:p>
          <a:p>
            <a:pPr marL="0" indent="0" fontAlgn="ctr"/>
            <a:r>
              <a:rPr lang="de-AT" altLang="de-DE" sz="2000" dirty="0" err="1" smtClean="0">
                <a:latin typeface="Prompt"/>
                <a:cs typeface="Prompt"/>
              </a:rPr>
              <a:t>Syslog</a:t>
            </a:r>
            <a:r>
              <a:rPr lang="de-AT" altLang="de-DE" sz="2000" dirty="0" smtClean="0">
                <a:latin typeface="Prompt"/>
                <a:cs typeface="Prompt"/>
              </a:rPr>
              <a:t> – Log </a:t>
            </a:r>
            <a:r>
              <a:rPr lang="de-AT" altLang="de-DE" sz="2000" dirty="0" err="1" smtClean="0">
                <a:latin typeface="Prompt"/>
                <a:cs typeface="Prompt"/>
              </a:rPr>
              <a:t>failurs</a:t>
            </a:r>
            <a:r>
              <a:rPr lang="de-AT" altLang="de-DE" sz="2000" dirty="0" smtClean="0">
                <a:latin typeface="Prompt"/>
                <a:cs typeface="Prompt"/>
              </a:rPr>
              <a:t> </a:t>
            </a:r>
          </a:p>
        </p:txBody>
      </p:sp>
      <p:pic>
        <p:nvPicPr>
          <p:cNvPr id="7"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58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115616" y="1340768"/>
            <a:ext cx="7488832" cy="584775"/>
          </a:xfrm>
          <a:prstGeom prst="rect">
            <a:avLst/>
          </a:prstGeom>
          <a:noFill/>
        </p:spPr>
        <p:txBody>
          <a:bodyPr wrap="square" rtlCol="0">
            <a:spAutoFit/>
          </a:bodyPr>
          <a:lstStyle/>
          <a:p>
            <a:r>
              <a:rPr lang="de-DE" sz="3200" dirty="0" smtClean="0">
                <a:solidFill>
                  <a:schemeClr val="bg1"/>
                </a:solidFill>
                <a:latin typeface="Prompt"/>
                <a:ea typeface="Tahoma" panose="020B0604030504040204" pitchFamily="34" charset="0"/>
                <a:cs typeface="Tahoma" panose="020B0604030504040204" pitchFamily="34" charset="0"/>
              </a:rPr>
              <a:t>Software upgrade</a:t>
            </a:r>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611560" y="5098667"/>
            <a:ext cx="7344816" cy="646331"/>
          </a:xfrm>
          <a:prstGeom prst="rect">
            <a:avLst/>
          </a:prstGeom>
          <a:noFill/>
        </p:spPr>
        <p:txBody>
          <a:bodyPr wrap="square" rtlCol="0">
            <a:spAutoFit/>
          </a:bodyPr>
          <a:lstStyle/>
          <a:p>
            <a:r>
              <a:rPr lang="de-DE" dirty="0" smtClean="0">
                <a:solidFill>
                  <a:schemeClr val="bg1"/>
                </a:solidFill>
                <a:latin typeface="Prompt"/>
                <a:ea typeface="Tahoma" panose="020B0604030504040204" pitchFamily="34" charset="0"/>
                <a:cs typeface="Tahoma" panose="020B0604030504040204" pitchFamily="34" charset="0"/>
              </a:rPr>
              <a:t>Nachfolgend:</a:t>
            </a:r>
          </a:p>
          <a:p>
            <a:r>
              <a:rPr lang="de-DE" dirty="0" smtClean="0">
                <a:solidFill>
                  <a:schemeClr val="bg1"/>
                </a:solidFill>
                <a:latin typeface="Prompt"/>
                <a:ea typeface="Tahoma" panose="020B0604030504040204" pitchFamily="34" charset="0"/>
                <a:cs typeface="Tahoma" panose="020B0604030504040204" pitchFamily="34" charset="0"/>
              </a:rPr>
              <a:t>Übersicht &amp; Details DOCSIS 3.1</a:t>
            </a:r>
            <a:endParaRPr lang="de-DE" dirty="0">
              <a:solidFill>
                <a:schemeClr val="bg1"/>
              </a:solidFill>
              <a:latin typeface="Prompt"/>
              <a:ea typeface="Tahoma" panose="020B0604030504040204" pitchFamily="34" charset="0"/>
              <a:cs typeface="Tahoma" panose="020B0604030504040204" pitchFamily="34" charset="0"/>
            </a:endParaRPr>
          </a:p>
        </p:txBody>
      </p:sp>
      <p:sp>
        <p:nvSpPr>
          <p:cNvPr id="6" name="Rechteck 5"/>
          <p:cNvSpPr>
            <a:spLocks noChangeArrowheads="1"/>
          </p:cNvSpPr>
          <p:nvPr/>
        </p:nvSpPr>
        <p:spPr bwMode="auto">
          <a:xfrm>
            <a:off x="395536" y="2460910"/>
            <a:ext cx="806489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fontAlgn="ctr"/>
            <a:r>
              <a:rPr lang="de-AT" altLang="de-DE" sz="2000" dirty="0" smtClean="0">
                <a:latin typeface="Prompt" charset="0"/>
              </a:rPr>
              <a:t>SNMP</a:t>
            </a:r>
            <a:endParaRPr lang="de-AT" altLang="de-DE" sz="2000" dirty="0">
              <a:latin typeface="Prompt" charset="0"/>
            </a:endParaRPr>
          </a:p>
          <a:p>
            <a:pPr marL="0" indent="0" fontAlgn="ctr"/>
            <a:r>
              <a:rPr lang="de-AT" altLang="de-DE" sz="2000" dirty="0" smtClean="0">
                <a:latin typeface="Prompt" charset="0"/>
              </a:rPr>
              <a:t>Set </a:t>
            </a:r>
            <a:r>
              <a:rPr lang="de-AT" altLang="de-DE" sz="2000" dirty="0" err="1" smtClean="0">
                <a:latin typeface="Prompt" charset="0"/>
              </a:rPr>
              <a:t>docsDevSwFilename</a:t>
            </a:r>
            <a:r>
              <a:rPr lang="de-AT" altLang="de-DE" sz="2000" dirty="0">
                <a:latin typeface="Prompt" charset="0"/>
              </a:rPr>
              <a:t> </a:t>
            </a:r>
            <a:r>
              <a:rPr lang="de-AT" altLang="de-DE" sz="2000" dirty="0" smtClean="0">
                <a:latin typeface="Prompt" charset="0"/>
              </a:rPr>
              <a:t>= </a:t>
            </a:r>
            <a:r>
              <a:rPr lang="de-AT" altLang="de-DE" sz="2000" dirty="0" err="1" smtClean="0">
                <a:latin typeface="Prompt" charset="0"/>
              </a:rPr>
              <a:t>cfgFile</a:t>
            </a:r>
            <a:r>
              <a:rPr lang="de-AT" altLang="de-DE" sz="2000" dirty="0">
                <a:latin typeface="Prompt" charset="0"/>
              </a:rPr>
              <a:t> (CVC </a:t>
            </a:r>
            <a:r>
              <a:rPr lang="de-AT" altLang="de-DE" sz="2000" dirty="0" err="1" smtClean="0">
                <a:latin typeface="Prompt" charset="0"/>
              </a:rPr>
              <a:t>included</a:t>
            </a:r>
            <a:r>
              <a:rPr lang="de-AT" altLang="de-DE" sz="2000" dirty="0" smtClean="0">
                <a:latin typeface="Prompt" charset="0"/>
              </a:rPr>
              <a:t>)</a:t>
            </a:r>
          </a:p>
          <a:p>
            <a:pPr marL="0" indent="0" fontAlgn="ctr"/>
            <a:r>
              <a:rPr lang="de-AT" altLang="de-DE" sz="2000" dirty="0" smtClean="0">
                <a:latin typeface="Prompt" charset="0"/>
              </a:rPr>
              <a:t>Set </a:t>
            </a:r>
            <a:r>
              <a:rPr lang="de-AT" altLang="de-DE" sz="2000" dirty="0" err="1" smtClean="0">
                <a:latin typeface="Prompt" charset="0"/>
              </a:rPr>
              <a:t>docsDevSwServer</a:t>
            </a:r>
            <a:r>
              <a:rPr lang="de-AT" altLang="de-DE" sz="2000" dirty="0">
                <a:latin typeface="Prompt" charset="0"/>
              </a:rPr>
              <a:t> </a:t>
            </a:r>
            <a:r>
              <a:rPr lang="de-AT" altLang="de-DE" sz="2000" dirty="0" smtClean="0">
                <a:latin typeface="Prompt" charset="0"/>
              </a:rPr>
              <a:t>= IP </a:t>
            </a:r>
            <a:r>
              <a:rPr lang="de-AT" altLang="de-DE" sz="2000" dirty="0" err="1" smtClean="0">
                <a:latin typeface="Prompt" charset="0"/>
              </a:rPr>
              <a:t>address</a:t>
            </a:r>
            <a:r>
              <a:rPr lang="de-AT" altLang="de-DE" sz="2000" dirty="0" smtClean="0">
                <a:latin typeface="Prompt" charset="0"/>
              </a:rPr>
              <a:t> </a:t>
            </a:r>
            <a:r>
              <a:rPr lang="de-AT" altLang="de-DE" sz="2000" dirty="0" err="1" smtClean="0">
                <a:latin typeface="Prompt" charset="0"/>
              </a:rPr>
              <a:t>of</a:t>
            </a:r>
            <a:r>
              <a:rPr lang="de-AT" altLang="de-DE" sz="2000" dirty="0" smtClean="0">
                <a:latin typeface="Prompt" charset="0"/>
              </a:rPr>
              <a:t> </a:t>
            </a:r>
            <a:r>
              <a:rPr lang="de-AT" altLang="de-DE" sz="2000" dirty="0" err="1" smtClean="0">
                <a:latin typeface="Prompt" charset="0"/>
              </a:rPr>
              <a:t>tftp</a:t>
            </a:r>
            <a:r>
              <a:rPr lang="de-AT" altLang="de-DE" sz="2000" dirty="0" smtClean="0">
                <a:latin typeface="Prompt" charset="0"/>
              </a:rPr>
              <a:t> </a:t>
            </a:r>
            <a:r>
              <a:rPr lang="de-AT" altLang="de-DE" sz="2000" dirty="0" err="1" smtClean="0">
                <a:latin typeface="Prompt" charset="0"/>
              </a:rPr>
              <a:t>server</a:t>
            </a:r>
            <a:endParaRPr lang="de-AT" altLang="de-DE" sz="2000" dirty="0" smtClean="0">
              <a:latin typeface="Prompt" charset="0"/>
            </a:endParaRPr>
          </a:p>
          <a:p>
            <a:pPr marL="0" indent="0" fontAlgn="ctr"/>
            <a:r>
              <a:rPr lang="de-AT" altLang="de-DE" sz="2000" dirty="0" smtClean="0">
                <a:latin typeface="Prompt" charset="0"/>
              </a:rPr>
              <a:t>Set </a:t>
            </a:r>
            <a:r>
              <a:rPr lang="de-AT" altLang="de-DE" sz="2000" dirty="0" err="1" smtClean="0">
                <a:latin typeface="Prompt" charset="0"/>
              </a:rPr>
              <a:t>docsDevSwAdminStatus</a:t>
            </a:r>
            <a:r>
              <a:rPr lang="de-AT" altLang="de-DE" sz="2000" dirty="0" smtClean="0">
                <a:latin typeface="Prompt" charset="0"/>
              </a:rPr>
              <a:t> = </a:t>
            </a:r>
            <a:r>
              <a:rPr lang="de-AT" altLang="de-DE" sz="2000" dirty="0" err="1" smtClean="0">
                <a:latin typeface="Prompt" charset="0"/>
              </a:rPr>
              <a:t>upgradeFromMgt</a:t>
            </a:r>
            <a:r>
              <a:rPr lang="de-AT" altLang="de-DE" sz="2000" dirty="0" smtClean="0">
                <a:latin typeface="Prompt" charset="0"/>
              </a:rPr>
              <a:t>(1)</a:t>
            </a:r>
          </a:p>
          <a:p>
            <a:pPr marL="0" indent="0" fontAlgn="ctr"/>
            <a:endParaRPr lang="de-AT" altLang="de-DE" sz="2000" dirty="0">
              <a:latin typeface="Prompt" charset="0"/>
            </a:endParaRPr>
          </a:p>
          <a:p>
            <a:pPr marL="0" indent="0" fontAlgn="ctr"/>
            <a:r>
              <a:rPr lang="de-AT" altLang="de-DE" sz="2000" dirty="0" err="1" smtClean="0">
                <a:latin typeface="Prompt" charset="0"/>
              </a:rPr>
              <a:t>configFile</a:t>
            </a:r>
            <a:endParaRPr lang="de-AT" altLang="de-DE" sz="2000" dirty="0" smtClean="0">
              <a:latin typeface="Prompt" charset="0"/>
            </a:endParaRPr>
          </a:p>
          <a:p>
            <a:pPr marL="0" indent="0" fontAlgn="ctr"/>
            <a:r>
              <a:rPr lang="de-AT" altLang="de-DE" sz="2000" dirty="0" err="1" smtClean="0">
                <a:latin typeface="Prompt" charset="0"/>
              </a:rPr>
              <a:t>docsDevSwServer</a:t>
            </a:r>
            <a:r>
              <a:rPr lang="de-AT" altLang="de-DE" sz="2000" dirty="0" smtClean="0">
                <a:latin typeface="Prompt" charset="0"/>
              </a:rPr>
              <a:t> 10.11..0.5</a:t>
            </a:r>
          </a:p>
          <a:p>
            <a:pPr marL="0" indent="0" fontAlgn="ctr"/>
            <a:r>
              <a:rPr lang="de-AT" altLang="de-DE" sz="2000" dirty="0" err="1" smtClean="0">
                <a:latin typeface="Prompt" charset="0"/>
              </a:rPr>
              <a:t>docsDevSwFileName</a:t>
            </a:r>
            <a:r>
              <a:rPr lang="de-AT" altLang="de-DE" sz="2000" dirty="0" smtClean="0">
                <a:latin typeface="Prompt" charset="0"/>
              </a:rPr>
              <a:t> </a:t>
            </a:r>
            <a:r>
              <a:rPr lang="de-AT" altLang="de-DE" sz="2000" dirty="0" err="1" smtClean="0">
                <a:latin typeface="Prompt" charset="0"/>
              </a:rPr>
              <a:t>new_code.bin</a:t>
            </a:r>
            <a:endParaRPr lang="de-AT" altLang="de-DE" sz="2000" dirty="0" smtClean="0">
              <a:latin typeface="Prompt" charset="0"/>
            </a:endParaRPr>
          </a:p>
          <a:p>
            <a:pPr marL="0" indent="0" fontAlgn="ctr"/>
            <a:r>
              <a:rPr lang="de-AT" altLang="de-DE" sz="2000" dirty="0" err="1" smtClean="0">
                <a:latin typeface="Prompt" charset="0"/>
              </a:rPr>
              <a:t>docsDevSwAdminStatus</a:t>
            </a:r>
            <a:r>
              <a:rPr lang="de-AT" altLang="de-DE" sz="2000" dirty="0" smtClean="0">
                <a:latin typeface="Prompt" charset="0"/>
              </a:rPr>
              <a:t> = </a:t>
            </a:r>
            <a:r>
              <a:rPr lang="de-AT" altLang="de-DE" sz="2000" dirty="0" err="1" smtClean="0">
                <a:latin typeface="Prompt" charset="0"/>
              </a:rPr>
              <a:t>allowProvisioningUpgrade</a:t>
            </a:r>
            <a:r>
              <a:rPr lang="de-AT" altLang="de-DE" sz="2000" dirty="0" smtClean="0">
                <a:latin typeface="Prompt" charset="0"/>
              </a:rPr>
              <a:t>(2)</a:t>
            </a:r>
          </a:p>
          <a:p>
            <a:pPr marL="0" indent="0" fontAlgn="ctr"/>
            <a:r>
              <a:rPr lang="de-AT" altLang="de-DE" sz="2000" dirty="0" err="1" smtClean="0">
                <a:latin typeface="Prompt" charset="0"/>
              </a:rPr>
              <a:t>Mfg_CVC</a:t>
            </a:r>
            <a:r>
              <a:rPr lang="de-AT" altLang="de-DE" sz="2000" dirty="0" smtClean="0">
                <a:latin typeface="Prompt" charset="0"/>
              </a:rPr>
              <a:t> 39dc…</a:t>
            </a:r>
          </a:p>
          <a:p>
            <a:pPr marL="0" indent="0" fontAlgn="ctr"/>
            <a:endParaRPr lang="de-AT" altLang="de-DE" sz="2000" dirty="0" smtClean="0">
              <a:latin typeface="Prompt" charset="0"/>
            </a:endParaRPr>
          </a:p>
        </p:txBody>
      </p:sp>
      <p:pic>
        <p:nvPicPr>
          <p:cNvPr id="7"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906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2339752" y="1340768"/>
            <a:ext cx="6264696" cy="584775"/>
          </a:xfrm>
          <a:prstGeom prst="rect">
            <a:avLst/>
          </a:prstGeom>
          <a:noFill/>
        </p:spPr>
        <p:txBody>
          <a:bodyPr wrap="square" rtlCol="0">
            <a:spAutoFit/>
          </a:bodyPr>
          <a:lstStyle/>
          <a:p>
            <a:r>
              <a:rPr lang="de-DE" sz="3200" dirty="0" err="1" smtClean="0">
                <a:solidFill>
                  <a:schemeClr val="bg1"/>
                </a:solidFill>
                <a:latin typeface="Prompt"/>
                <a:ea typeface="Tahoma" panose="020B0604030504040204" pitchFamily="34" charset="0"/>
                <a:cs typeface="Tahoma" panose="020B0604030504040204" pitchFamily="34" charset="0"/>
              </a:rPr>
              <a:t>Provisioning</a:t>
            </a:r>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611560" y="5098667"/>
            <a:ext cx="7344816" cy="646331"/>
          </a:xfrm>
          <a:prstGeom prst="rect">
            <a:avLst/>
          </a:prstGeom>
          <a:noFill/>
        </p:spPr>
        <p:txBody>
          <a:bodyPr wrap="square" rtlCol="0">
            <a:spAutoFit/>
          </a:bodyPr>
          <a:lstStyle/>
          <a:p>
            <a:r>
              <a:rPr lang="de-DE" dirty="0" smtClean="0">
                <a:solidFill>
                  <a:schemeClr val="bg1"/>
                </a:solidFill>
                <a:latin typeface="Prompt"/>
                <a:ea typeface="Tahoma" panose="020B0604030504040204" pitchFamily="34" charset="0"/>
                <a:cs typeface="Tahoma" panose="020B0604030504040204" pitchFamily="34" charset="0"/>
              </a:rPr>
              <a:t>Nachfolgend:</a:t>
            </a:r>
          </a:p>
          <a:p>
            <a:r>
              <a:rPr lang="de-DE" dirty="0" smtClean="0">
                <a:solidFill>
                  <a:schemeClr val="bg1"/>
                </a:solidFill>
                <a:latin typeface="Prompt"/>
                <a:ea typeface="Tahoma" panose="020B0604030504040204" pitchFamily="34" charset="0"/>
                <a:cs typeface="Tahoma" panose="020B0604030504040204" pitchFamily="34" charset="0"/>
              </a:rPr>
              <a:t>Übersicht &amp; Details DOCSIS 3.1</a:t>
            </a:r>
            <a:endParaRPr lang="de-DE" dirty="0">
              <a:solidFill>
                <a:schemeClr val="bg1"/>
              </a:solidFill>
              <a:latin typeface="Prompt"/>
              <a:ea typeface="Tahoma" panose="020B0604030504040204" pitchFamily="34" charset="0"/>
              <a:cs typeface="Tahoma" panose="020B0604030504040204" pitchFamily="34" charset="0"/>
            </a:endParaRPr>
          </a:p>
        </p:txBody>
      </p:sp>
      <p:sp>
        <p:nvSpPr>
          <p:cNvPr id="6" name="Rechteck 5"/>
          <p:cNvSpPr>
            <a:spLocks noChangeArrowheads="1"/>
          </p:cNvSpPr>
          <p:nvPr/>
        </p:nvSpPr>
        <p:spPr bwMode="auto">
          <a:xfrm>
            <a:off x="395536" y="2460910"/>
            <a:ext cx="874846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457200" indent="-457200" fontAlgn="ctr">
              <a:buAutoNum type="arabicPeriod"/>
            </a:pPr>
            <a:r>
              <a:rPr lang="en-US" altLang="de-DE" sz="2000" dirty="0" smtClean="0">
                <a:latin typeface="Prompt"/>
                <a:cs typeface="Prompt"/>
              </a:rPr>
              <a:t>Install </a:t>
            </a:r>
            <a:r>
              <a:rPr lang="en-US" altLang="de-DE" sz="2000" dirty="0" err="1" smtClean="0">
                <a:latin typeface="Prompt"/>
                <a:cs typeface="Prompt"/>
              </a:rPr>
              <a:t>CentOS</a:t>
            </a:r>
            <a:r>
              <a:rPr lang="en-US" altLang="de-DE" sz="2000" dirty="0" smtClean="0">
                <a:latin typeface="Prompt"/>
                <a:cs typeface="Prompt"/>
              </a:rPr>
              <a:t> (</a:t>
            </a:r>
            <a:r>
              <a:rPr lang="en-US" altLang="de-DE" sz="2000" dirty="0" err="1" smtClean="0">
                <a:latin typeface="Prompt"/>
                <a:cs typeface="Prompt"/>
              </a:rPr>
              <a:t>WebServer</a:t>
            </a:r>
            <a:r>
              <a:rPr lang="en-US" altLang="de-DE" sz="2000" dirty="0">
                <a:latin typeface="Prompt"/>
                <a:cs typeface="Prompt"/>
              </a:rPr>
              <a:t>)</a:t>
            </a:r>
            <a:r>
              <a:rPr lang="en-US" altLang="de-DE" sz="2000" dirty="0" smtClean="0">
                <a:latin typeface="Prompt"/>
                <a:cs typeface="Prompt"/>
              </a:rPr>
              <a:t> </a:t>
            </a:r>
          </a:p>
          <a:p>
            <a:pPr marL="457200" indent="-457200" fontAlgn="ctr">
              <a:buAutoNum type="arabicPeriod"/>
            </a:pPr>
            <a:r>
              <a:rPr lang="en-US" altLang="de-DE" sz="2000" dirty="0" smtClean="0">
                <a:latin typeface="Prompt"/>
                <a:cs typeface="Prompt"/>
              </a:rPr>
              <a:t>Install three packages : </a:t>
            </a:r>
          </a:p>
          <a:p>
            <a:pPr marL="457200" indent="-457200" fontAlgn="ctr">
              <a:buAutoNum type="arabicPeriod"/>
            </a:pPr>
            <a:endParaRPr lang="en-US" altLang="de-DE" sz="2000" dirty="0">
              <a:latin typeface="Prompt"/>
              <a:cs typeface="Prompt"/>
            </a:endParaRPr>
          </a:p>
          <a:p>
            <a:pPr marL="342900" indent="-342900" fontAlgn="ctr">
              <a:buFont typeface="Arial"/>
              <a:buChar char="•"/>
            </a:pPr>
            <a:r>
              <a:rPr lang="tr-TR" altLang="de-DE" sz="2000" dirty="0" smtClean="0">
                <a:latin typeface="Prompt"/>
                <a:cs typeface="Prompt"/>
              </a:rPr>
              <a:t>y</a:t>
            </a:r>
            <a:r>
              <a:rPr lang="en-US" altLang="de-DE" sz="2000" dirty="0" smtClean="0">
                <a:latin typeface="Prompt"/>
                <a:cs typeface="Prompt"/>
              </a:rPr>
              <a:t>um install </a:t>
            </a:r>
            <a:r>
              <a:rPr lang="en-US" altLang="de-DE" sz="2000" dirty="0" err="1" smtClean="0">
                <a:latin typeface="Prompt"/>
                <a:cs typeface="Prompt"/>
              </a:rPr>
              <a:t>isc</a:t>
            </a:r>
            <a:r>
              <a:rPr lang="en-US" altLang="de-DE" sz="2000" dirty="0" smtClean="0">
                <a:latin typeface="Prompt"/>
                <a:cs typeface="Prompt"/>
              </a:rPr>
              <a:t>-</a:t>
            </a:r>
            <a:r>
              <a:rPr lang="en-US" altLang="de-DE" sz="2000" dirty="0" err="1" smtClean="0">
                <a:latin typeface="Prompt"/>
                <a:cs typeface="Prompt"/>
              </a:rPr>
              <a:t>dhcp</a:t>
            </a:r>
            <a:r>
              <a:rPr lang="en-US" altLang="de-DE" sz="2000" dirty="0" smtClean="0">
                <a:latin typeface="Prompt"/>
                <a:cs typeface="Prompt"/>
              </a:rPr>
              <a:t>-server</a:t>
            </a:r>
          </a:p>
          <a:p>
            <a:pPr marL="342900" indent="-342900" fontAlgn="ctr">
              <a:buFont typeface="Arial"/>
              <a:buChar char="•"/>
            </a:pPr>
            <a:r>
              <a:rPr lang="tr-TR" altLang="de-DE" sz="2000" dirty="0">
                <a:latin typeface="Prompt"/>
                <a:cs typeface="Prompt"/>
              </a:rPr>
              <a:t>y</a:t>
            </a:r>
            <a:r>
              <a:rPr lang="en-US" altLang="de-DE" sz="2000" dirty="0" smtClean="0">
                <a:latin typeface="Prompt"/>
                <a:cs typeface="Prompt"/>
              </a:rPr>
              <a:t>um install </a:t>
            </a:r>
            <a:r>
              <a:rPr lang="en-US" altLang="de-DE" sz="2000" dirty="0" err="1" smtClean="0">
                <a:latin typeface="Prompt"/>
                <a:cs typeface="Prompt"/>
              </a:rPr>
              <a:t>xinetd</a:t>
            </a:r>
            <a:r>
              <a:rPr lang="en-US" altLang="de-DE" sz="2000" dirty="0" smtClean="0">
                <a:latin typeface="Prompt"/>
                <a:cs typeface="Prompt"/>
              </a:rPr>
              <a:t> </a:t>
            </a:r>
          </a:p>
          <a:p>
            <a:pPr marL="342900" indent="-342900" fontAlgn="ctr">
              <a:buFont typeface="Arial"/>
              <a:buChar char="•"/>
            </a:pPr>
            <a:r>
              <a:rPr lang="tr-TR" altLang="de-DE" sz="2000" dirty="0">
                <a:latin typeface="Prompt"/>
                <a:cs typeface="Prompt"/>
              </a:rPr>
              <a:t>y</a:t>
            </a:r>
            <a:r>
              <a:rPr lang="en-US" altLang="de-DE" sz="2000" dirty="0" smtClean="0">
                <a:latin typeface="Prompt"/>
                <a:cs typeface="Prompt"/>
              </a:rPr>
              <a:t>um install </a:t>
            </a:r>
            <a:r>
              <a:rPr lang="en-US" altLang="de-DE" sz="2000" dirty="0" err="1" smtClean="0">
                <a:latin typeface="Prompt"/>
                <a:cs typeface="Prompt"/>
              </a:rPr>
              <a:t>ntp</a:t>
            </a:r>
            <a:endParaRPr lang="en-US" altLang="de-DE" sz="2000" dirty="0" smtClean="0">
              <a:latin typeface="Prompt"/>
              <a:cs typeface="Prompt"/>
            </a:endParaRPr>
          </a:p>
          <a:p>
            <a:pPr marL="342900" indent="-342900" fontAlgn="ctr">
              <a:buFont typeface="Arial"/>
              <a:buChar char="•"/>
            </a:pPr>
            <a:endParaRPr lang="en-US" altLang="de-DE" sz="2000" dirty="0">
              <a:latin typeface="Prompt"/>
              <a:cs typeface="Prompt"/>
            </a:endParaRPr>
          </a:p>
          <a:p>
            <a:pPr marL="457200" indent="-457200" fontAlgn="ctr">
              <a:buFont typeface="+mj-lt"/>
              <a:buAutoNum type="alphaLcPeriod"/>
            </a:pPr>
            <a:r>
              <a:rPr lang="en-US" altLang="de-DE" sz="2000" dirty="0" smtClean="0">
                <a:latin typeface="Prompt"/>
                <a:cs typeface="Prompt"/>
              </a:rPr>
              <a:t>Add DHCP Configuration</a:t>
            </a:r>
          </a:p>
          <a:p>
            <a:pPr marL="457200" indent="-457200" fontAlgn="ctr">
              <a:buFont typeface="+mj-lt"/>
              <a:buAutoNum type="alphaLcPeriod"/>
            </a:pPr>
            <a:r>
              <a:rPr lang="en-US" altLang="de-DE" sz="2000" dirty="0" smtClean="0">
                <a:latin typeface="Prompt"/>
                <a:cs typeface="Prompt"/>
              </a:rPr>
              <a:t>Enable TFTP and add the </a:t>
            </a:r>
            <a:r>
              <a:rPr lang="en-US" altLang="de-DE" sz="2000" dirty="0" err="1" smtClean="0">
                <a:latin typeface="Prompt"/>
                <a:cs typeface="Prompt"/>
              </a:rPr>
              <a:t>tftp</a:t>
            </a:r>
            <a:r>
              <a:rPr lang="en-US" altLang="de-DE" sz="2000" dirty="0" smtClean="0">
                <a:latin typeface="Prompt"/>
                <a:cs typeface="Prompt"/>
              </a:rPr>
              <a:t> </a:t>
            </a:r>
            <a:r>
              <a:rPr lang="en-US" altLang="de-DE" sz="2000" dirty="0" err="1" smtClean="0">
                <a:latin typeface="Prompt"/>
                <a:cs typeface="Prompt"/>
              </a:rPr>
              <a:t>follder</a:t>
            </a:r>
            <a:endParaRPr lang="en-US" altLang="de-DE" sz="2000" dirty="0" smtClean="0">
              <a:latin typeface="Prompt"/>
              <a:cs typeface="Prompt"/>
            </a:endParaRPr>
          </a:p>
          <a:p>
            <a:pPr marL="457200" indent="-457200" fontAlgn="ctr">
              <a:buFont typeface="+mj-lt"/>
              <a:buAutoNum type="alphaLcPeriod"/>
            </a:pPr>
            <a:r>
              <a:rPr lang="en-US" altLang="de-DE" sz="2000" dirty="0" smtClean="0">
                <a:latin typeface="Prompt"/>
                <a:cs typeface="Prompt"/>
              </a:rPr>
              <a:t>Enable </a:t>
            </a:r>
            <a:r>
              <a:rPr lang="en-US" altLang="de-DE" sz="2000" dirty="0" err="1" smtClean="0">
                <a:latin typeface="Prompt"/>
                <a:cs typeface="Prompt"/>
              </a:rPr>
              <a:t>ntp</a:t>
            </a:r>
            <a:endParaRPr lang="en-US" altLang="de-DE" sz="2000" dirty="0" smtClean="0">
              <a:latin typeface="Prompt"/>
              <a:cs typeface="Prompt"/>
            </a:endParaRPr>
          </a:p>
          <a:p>
            <a:pPr marL="457200" indent="-457200" fontAlgn="ctr">
              <a:buFont typeface="+mj-lt"/>
              <a:buAutoNum type="alphaLcPeriod"/>
            </a:pPr>
            <a:endParaRPr lang="en-US" altLang="de-DE" sz="2000" dirty="0">
              <a:latin typeface="Prompt"/>
              <a:cs typeface="Prompt"/>
            </a:endParaRPr>
          </a:p>
          <a:p>
            <a:pPr marL="457200" indent="-457200" fontAlgn="ctr">
              <a:buFont typeface="+mj-lt"/>
              <a:buAutoNum type="alphaLcPeriod"/>
            </a:pPr>
            <a:r>
              <a:rPr lang="en-US" altLang="de-DE" sz="2000" dirty="0" smtClean="0">
                <a:latin typeface="Prompt"/>
                <a:cs typeface="Prompt"/>
              </a:rPr>
              <a:t>Start </a:t>
            </a:r>
            <a:r>
              <a:rPr lang="en-US" altLang="de-DE" sz="2000" dirty="0" err="1" smtClean="0">
                <a:latin typeface="Prompt"/>
                <a:cs typeface="Prompt"/>
              </a:rPr>
              <a:t>theese</a:t>
            </a:r>
            <a:r>
              <a:rPr lang="en-US" altLang="de-DE" sz="2000" dirty="0" smtClean="0">
                <a:latin typeface="Prompt"/>
                <a:cs typeface="Prompt"/>
              </a:rPr>
              <a:t> three services with </a:t>
            </a:r>
          </a:p>
          <a:p>
            <a:pPr marL="0" indent="0" fontAlgn="ctr"/>
            <a:r>
              <a:rPr lang="en-US" altLang="de-DE" sz="2000" dirty="0" smtClean="0">
                <a:latin typeface="Prompt"/>
                <a:cs typeface="Prompt"/>
              </a:rPr>
              <a:t>service </a:t>
            </a:r>
            <a:r>
              <a:rPr lang="en-US" altLang="de-DE" sz="2000" dirty="0" err="1" smtClean="0">
                <a:latin typeface="Prompt"/>
                <a:cs typeface="Prompt"/>
              </a:rPr>
              <a:t>dhcpd</a:t>
            </a:r>
            <a:r>
              <a:rPr lang="en-US" altLang="de-DE" sz="2000" dirty="0" smtClean="0">
                <a:latin typeface="Prompt"/>
                <a:cs typeface="Prompt"/>
              </a:rPr>
              <a:t> restart , service </a:t>
            </a:r>
            <a:r>
              <a:rPr lang="en-US" altLang="de-DE" sz="2000" dirty="0" err="1" smtClean="0">
                <a:latin typeface="Prompt"/>
                <a:cs typeface="Prompt"/>
              </a:rPr>
              <a:t>xinetd</a:t>
            </a:r>
            <a:r>
              <a:rPr lang="en-US" altLang="de-DE" sz="2000" dirty="0" smtClean="0">
                <a:latin typeface="Prompt"/>
                <a:cs typeface="Prompt"/>
              </a:rPr>
              <a:t> restart, service </a:t>
            </a:r>
            <a:r>
              <a:rPr lang="en-US" altLang="de-DE" sz="2000" dirty="0" err="1" smtClean="0">
                <a:latin typeface="Prompt"/>
                <a:cs typeface="Prompt"/>
              </a:rPr>
              <a:t>ntpd</a:t>
            </a:r>
            <a:r>
              <a:rPr lang="en-US" altLang="de-DE" sz="2000" dirty="0" smtClean="0">
                <a:latin typeface="Prompt"/>
                <a:cs typeface="Prompt"/>
              </a:rPr>
              <a:t> restart</a:t>
            </a:r>
          </a:p>
          <a:p>
            <a:pPr marL="457200" indent="-457200" fontAlgn="ctr">
              <a:buAutoNum type="arabicPeriod"/>
            </a:pPr>
            <a:endParaRPr lang="en-US" altLang="de-DE" sz="2000" dirty="0" smtClean="0">
              <a:latin typeface="Prompt"/>
              <a:cs typeface="Prompt"/>
            </a:endParaRPr>
          </a:p>
        </p:txBody>
      </p:sp>
      <p:pic>
        <p:nvPicPr>
          <p:cNvPr id="7"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8395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0" y="1052736"/>
            <a:ext cx="6192688" cy="5062924"/>
          </a:xfrm>
          <a:prstGeom prst="rect">
            <a:avLst/>
          </a:prstGeom>
        </p:spPr>
        <p:txBody>
          <a:bodyPr wrap="square">
            <a:spAutoFit/>
          </a:bodyPr>
          <a:lstStyle/>
          <a:p>
            <a:r>
              <a:rPr lang="en-US" sz="1700" b="1" dirty="0" err="1" smtClean="0">
                <a:latin typeface="Prompt"/>
                <a:cs typeface="Prompt"/>
              </a:rPr>
              <a:t>nano</a:t>
            </a:r>
            <a:r>
              <a:rPr lang="en-US" sz="1700" b="1" dirty="0" smtClean="0">
                <a:latin typeface="Prompt"/>
                <a:cs typeface="Prompt"/>
              </a:rPr>
              <a:t> /</a:t>
            </a:r>
            <a:r>
              <a:rPr lang="en-US" sz="1700" b="1" dirty="0" err="1" smtClean="0">
                <a:latin typeface="Prompt"/>
                <a:cs typeface="Prompt"/>
              </a:rPr>
              <a:t>etc</a:t>
            </a:r>
            <a:r>
              <a:rPr lang="en-US" sz="1700" b="1" dirty="0" smtClean="0">
                <a:latin typeface="Prompt"/>
                <a:cs typeface="Prompt"/>
              </a:rPr>
              <a:t>/</a:t>
            </a:r>
            <a:r>
              <a:rPr lang="en-US" sz="1700" b="1" dirty="0" err="1" smtClean="0">
                <a:latin typeface="Prompt"/>
                <a:cs typeface="Prompt"/>
              </a:rPr>
              <a:t>dhcpd.conf</a:t>
            </a:r>
            <a:r>
              <a:rPr lang="en-US" sz="1700" b="1" dirty="0" smtClean="0">
                <a:latin typeface="Prompt"/>
                <a:cs typeface="Prompt"/>
              </a:rPr>
              <a:t/>
            </a:r>
            <a:br>
              <a:rPr lang="en-US" sz="1700" b="1" dirty="0" smtClean="0">
                <a:latin typeface="Prompt"/>
                <a:cs typeface="Prompt"/>
              </a:rPr>
            </a:br>
            <a:r>
              <a:rPr lang="en-US" sz="1700" b="1" dirty="0" smtClean="0">
                <a:latin typeface="Prompt"/>
                <a:cs typeface="Prompt"/>
              </a:rPr>
              <a:t/>
            </a:r>
            <a:br>
              <a:rPr lang="en-US" sz="1700" b="1" dirty="0" smtClean="0">
                <a:latin typeface="Prompt"/>
                <a:cs typeface="Prompt"/>
              </a:rPr>
            </a:br>
            <a:r>
              <a:rPr lang="en-US" sz="1700" b="1" dirty="0" smtClean="0">
                <a:latin typeface="Prompt"/>
                <a:cs typeface="Prompt"/>
              </a:rPr>
              <a:t>ISC-DHCP-Server-CentOS6.x</a:t>
            </a:r>
            <a:r>
              <a:rPr lang="en-US" sz="1700" dirty="0" smtClean="0">
                <a:latin typeface="Prompt"/>
                <a:cs typeface="Prompt"/>
              </a:rPr>
              <a:t/>
            </a:r>
            <a:br>
              <a:rPr lang="en-US" sz="1700" dirty="0" smtClean="0">
                <a:latin typeface="Prompt"/>
                <a:cs typeface="Prompt"/>
              </a:rPr>
            </a:br>
            <a:r>
              <a:rPr lang="en-US" sz="1700" dirty="0" smtClean="0">
                <a:latin typeface="Prompt"/>
                <a:cs typeface="Prompt"/>
              </a:rPr>
              <a:t>option </a:t>
            </a:r>
            <a:r>
              <a:rPr lang="en-US" sz="1700" dirty="0">
                <a:latin typeface="Prompt"/>
                <a:cs typeface="Prompt"/>
              </a:rPr>
              <a:t>domain-name-servers 8.8.8.8,8.8.4.4;</a:t>
            </a:r>
          </a:p>
          <a:p>
            <a:r>
              <a:rPr lang="en-US" sz="1700" dirty="0">
                <a:latin typeface="Prompt"/>
                <a:cs typeface="Prompt"/>
              </a:rPr>
              <a:t>option time-servers 192.53.103.108;</a:t>
            </a:r>
          </a:p>
          <a:p>
            <a:r>
              <a:rPr lang="en-US" sz="1700" dirty="0" err="1">
                <a:latin typeface="Prompt"/>
                <a:cs typeface="Prompt"/>
              </a:rPr>
              <a:t>ddns</a:t>
            </a:r>
            <a:r>
              <a:rPr lang="en-US" sz="1700" dirty="0">
                <a:latin typeface="Prompt"/>
                <a:cs typeface="Prompt"/>
              </a:rPr>
              <a:t>-update-style none;</a:t>
            </a:r>
          </a:p>
          <a:p>
            <a:r>
              <a:rPr lang="en-US" sz="1700" dirty="0">
                <a:latin typeface="Prompt"/>
                <a:cs typeface="Prompt"/>
              </a:rPr>
              <a:t>min-lease-time 2592000;</a:t>
            </a:r>
          </a:p>
          <a:p>
            <a:r>
              <a:rPr lang="en-US" sz="1700" dirty="0">
                <a:latin typeface="Prompt"/>
                <a:cs typeface="Prompt"/>
              </a:rPr>
              <a:t>default-lease-time 2592000;</a:t>
            </a:r>
          </a:p>
          <a:p>
            <a:r>
              <a:rPr lang="en-US" sz="1700" dirty="0">
                <a:latin typeface="Prompt"/>
                <a:cs typeface="Prompt"/>
              </a:rPr>
              <a:t>max-lease-time 2592000;</a:t>
            </a:r>
          </a:p>
          <a:p>
            <a:endParaRPr lang="de-AT" sz="1700" dirty="0" smtClean="0">
              <a:latin typeface="Prompt"/>
              <a:cs typeface="Prompt"/>
            </a:endParaRPr>
          </a:p>
          <a:p>
            <a:r>
              <a:rPr lang="de-AT" sz="1700" dirty="0" err="1">
                <a:latin typeface="Prompt"/>
                <a:cs typeface="Prompt"/>
              </a:rPr>
              <a:t>option</a:t>
            </a:r>
            <a:r>
              <a:rPr lang="de-AT" sz="1700" dirty="0">
                <a:latin typeface="Prompt"/>
                <a:cs typeface="Prompt"/>
              </a:rPr>
              <a:t> </a:t>
            </a:r>
            <a:r>
              <a:rPr lang="de-AT" sz="1700" dirty="0" err="1">
                <a:latin typeface="Prompt"/>
                <a:cs typeface="Prompt"/>
              </a:rPr>
              <a:t>PacketCable.kerberos</a:t>
            </a:r>
            <a:r>
              <a:rPr lang="de-AT" sz="1700" dirty="0">
                <a:latin typeface="Prompt"/>
                <a:cs typeface="Prompt"/>
              </a:rPr>
              <a:t>-</a:t>
            </a:r>
            <a:r>
              <a:rPr lang="de-AT" sz="1700" dirty="0" err="1">
                <a:latin typeface="Prompt"/>
                <a:cs typeface="Prompt"/>
              </a:rPr>
              <a:t>realm</a:t>
            </a:r>
            <a:r>
              <a:rPr lang="de-AT" sz="1700" dirty="0">
                <a:latin typeface="Prompt"/>
                <a:cs typeface="Prompt"/>
              </a:rPr>
              <a:t>-name </a:t>
            </a:r>
            <a:r>
              <a:rPr lang="de-AT" sz="1700" dirty="0" err="1">
                <a:latin typeface="Prompt"/>
                <a:cs typeface="Prompt"/>
              </a:rPr>
              <a:t>code</a:t>
            </a:r>
            <a:r>
              <a:rPr lang="de-AT" sz="1700" dirty="0">
                <a:latin typeface="Prompt"/>
                <a:cs typeface="Prompt"/>
              </a:rPr>
              <a:t> 6 = </a:t>
            </a:r>
            <a:r>
              <a:rPr lang="de-AT" sz="1700" dirty="0" err="1">
                <a:latin typeface="Prompt"/>
                <a:cs typeface="Prompt"/>
              </a:rPr>
              <a:t>text</a:t>
            </a:r>
            <a:r>
              <a:rPr lang="de-AT" sz="1700" dirty="0">
                <a:latin typeface="Prompt"/>
                <a:cs typeface="Prompt"/>
              </a:rPr>
              <a:t>;</a:t>
            </a:r>
          </a:p>
          <a:p>
            <a:r>
              <a:rPr lang="de-AT" sz="1700" dirty="0" err="1">
                <a:latin typeface="Prompt"/>
                <a:cs typeface="Prompt"/>
              </a:rPr>
              <a:t>option</a:t>
            </a:r>
            <a:r>
              <a:rPr lang="de-AT" sz="1700" dirty="0">
                <a:latin typeface="Prompt"/>
                <a:cs typeface="Prompt"/>
              </a:rPr>
              <a:t> packet-</a:t>
            </a:r>
            <a:r>
              <a:rPr lang="de-AT" sz="1700" dirty="0" err="1">
                <a:latin typeface="Prompt"/>
                <a:cs typeface="Prompt"/>
              </a:rPr>
              <a:t>cable</a:t>
            </a:r>
            <a:r>
              <a:rPr lang="de-AT" sz="1700" dirty="0">
                <a:latin typeface="Prompt"/>
                <a:cs typeface="Prompt"/>
              </a:rPr>
              <a:t> </a:t>
            </a:r>
            <a:r>
              <a:rPr lang="de-AT" sz="1700" dirty="0" err="1">
                <a:latin typeface="Prompt"/>
                <a:cs typeface="Prompt"/>
              </a:rPr>
              <a:t>code</a:t>
            </a:r>
            <a:r>
              <a:rPr lang="de-AT" sz="1700" dirty="0">
                <a:latin typeface="Prompt"/>
                <a:cs typeface="Prompt"/>
              </a:rPr>
              <a:t> 122 = </a:t>
            </a:r>
            <a:r>
              <a:rPr lang="de-AT" sz="1700" dirty="0" err="1">
                <a:latin typeface="Prompt"/>
                <a:cs typeface="Prompt"/>
              </a:rPr>
              <a:t>encapsulate</a:t>
            </a:r>
            <a:r>
              <a:rPr lang="de-AT" sz="1700" dirty="0">
                <a:latin typeface="Prompt"/>
                <a:cs typeface="Prompt"/>
              </a:rPr>
              <a:t> </a:t>
            </a:r>
            <a:r>
              <a:rPr lang="de-AT" sz="1700" dirty="0" err="1">
                <a:latin typeface="Prompt"/>
                <a:cs typeface="Prompt"/>
              </a:rPr>
              <a:t>PacketCable</a:t>
            </a:r>
            <a:r>
              <a:rPr lang="de-AT" sz="1700" dirty="0" smtClean="0">
                <a:latin typeface="Prompt"/>
                <a:cs typeface="Prompt"/>
              </a:rPr>
              <a:t>;</a:t>
            </a:r>
          </a:p>
          <a:p>
            <a:r>
              <a:rPr lang="de-AT" sz="1700" dirty="0" err="1">
                <a:latin typeface="Prompt"/>
                <a:cs typeface="Prompt"/>
              </a:rPr>
              <a:t>option</a:t>
            </a:r>
            <a:r>
              <a:rPr lang="de-AT" sz="1700" dirty="0">
                <a:latin typeface="Prompt"/>
                <a:cs typeface="Prompt"/>
              </a:rPr>
              <a:t> </a:t>
            </a:r>
            <a:r>
              <a:rPr lang="de-AT" sz="1700" dirty="0" err="1">
                <a:latin typeface="Prompt"/>
                <a:cs typeface="Prompt"/>
              </a:rPr>
              <a:t>PacketCable.pri-dhcp</a:t>
            </a:r>
            <a:r>
              <a:rPr lang="de-AT" sz="1700" dirty="0">
                <a:latin typeface="Prompt"/>
                <a:cs typeface="Prompt"/>
              </a:rPr>
              <a:t> 172.22.0.13</a:t>
            </a:r>
            <a:r>
              <a:rPr lang="de-AT" sz="1700" dirty="0" smtClean="0">
                <a:latin typeface="Prompt"/>
                <a:cs typeface="Prompt"/>
              </a:rPr>
              <a:t>;</a:t>
            </a:r>
            <a:br>
              <a:rPr lang="de-AT" sz="1700" dirty="0" smtClean="0">
                <a:latin typeface="Prompt"/>
                <a:cs typeface="Prompt"/>
              </a:rPr>
            </a:br>
            <a:r>
              <a:rPr lang="de-AT" sz="1700" dirty="0" smtClean="0">
                <a:latin typeface="Prompt"/>
                <a:cs typeface="Prompt"/>
              </a:rPr>
              <a:t/>
            </a:r>
            <a:br>
              <a:rPr lang="de-AT" sz="1700" dirty="0" smtClean="0">
                <a:latin typeface="Prompt"/>
                <a:cs typeface="Prompt"/>
              </a:rPr>
            </a:br>
            <a:r>
              <a:rPr lang="de-AT" sz="1700" dirty="0" smtClean="0">
                <a:latin typeface="Prompt"/>
                <a:cs typeface="Prompt"/>
              </a:rPr>
              <a:t>host cm-epc3910 {</a:t>
            </a:r>
          </a:p>
          <a:p>
            <a:r>
              <a:rPr lang="de-AT" sz="1700" dirty="0" smtClean="0">
                <a:latin typeface="Prompt"/>
                <a:cs typeface="Prompt"/>
              </a:rPr>
              <a:t>   </a:t>
            </a:r>
            <a:r>
              <a:rPr lang="de-AT" sz="1700" dirty="0" err="1" smtClean="0">
                <a:latin typeface="Prompt"/>
                <a:cs typeface="Prompt"/>
              </a:rPr>
              <a:t>hardware</a:t>
            </a:r>
            <a:r>
              <a:rPr lang="de-AT" sz="1700" dirty="0" smtClean="0">
                <a:latin typeface="Prompt"/>
                <a:cs typeface="Prompt"/>
              </a:rPr>
              <a:t> </a:t>
            </a:r>
            <a:r>
              <a:rPr lang="de-AT" sz="1700" dirty="0" err="1" smtClean="0">
                <a:latin typeface="Prompt"/>
                <a:cs typeface="Prompt"/>
              </a:rPr>
              <a:t>ethernet</a:t>
            </a:r>
            <a:r>
              <a:rPr lang="de-AT" sz="1700" dirty="0" smtClean="0">
                <a:latin typeface="Prompt"/>
                <a:cs typeface="Prompt"/>
              </a:rPr>
              <a:t> 2C:AB:A4:16:D8:20;</a:t>
            </a:r>
          </a:p>
          <a:p>
            <a:r>
              <a:rPr lang="de-AT" sz="1700" dirty="0" smtClean="0">
                <a:latin typeface="Prompt"/>
                <a:cs typeface="Prompt"/>
              </a:rPr>
              <a:t>    </a:t>
            </a:r>
            <a:r>
              <a:rPr lang="de-AT" sz="1700" dirty="0" err="1" smtClean="0">
                <a:latin typeface="Prompt"/>
                <a:cs typeface="Prompt"/>
              </a:rPr>
              <a:t>fixed-address</a:t>
            </a:r>
            <a:r>
              <a:rPr lang="de-AT" sz="1700" dirty="0" smtClean="0">
                <a:latin typeface="Prompt"/>
                <a:cs typeface="Prompt"/>
              </a:rPr>
              <a:t> 172.22.8.3;</a:t>
            </a:r>
          </a:p>
          <a:p>
            <a:r>
              <a:rPr lang="de-AT" sz="1700" dirty="0">
                <a:latin typeface="Prompt"/>
                <a:cs typeface="Prompt"/>
              </a:rPr>
              <a:t> </a:t>
            </a:r>
            <a:r>
              <a:rPr lang="de-AT" sz="1700" dirty="0" smtClean="0">
                <a:latin typeface="Prompt"/>
                <a:cs typeface="Prompt"/>
              </a:rPr>
              <a:t>   </a:t>
            </a:r>
            <a:r>
              <a:rPr lang="de-AT" sz="1700" dirty="0" err="1" smtClean="0">
                <a:latin typeface="Prompt"/>
                <a:cs typeface="Prompt"/>
              </a:rPr>
              <a:t>filename</a:t>
            </a:r>
            <a:r>
              <a:rPr lang="de-AT" sz="1700" dirty="0" smtClean="0">
                <a:latin typeface="Prompt"/>
                <a:cs typeface="Prompt"/>
              </a:rPr>
              <a:t> "10mbps-2.cfg";</a:t>
            </a:r>
          </a:p>
          <a:p>
            <a:r>
              <a:rPr lang="de-AT" sz="1700" dirty="0" smtClean="0">
                <a:latin typeface="Prompt"/>
                <a:cs typeface="Prompt"/>
              </a:rPr>
              <a:t>	}</a:t>
            </a:r>
            <a:endParaRPr lang="de-AT" sz="1700" dirty="0">
              <a:latin typeface="Prompt"/>
              <a:cs typeface="Prompt"/>
            </a:endParaRPr>
          </a:p>
        </p:txBody>
      </p:sp>
      <p:sp>
        <p:nvSpPr>
          <p:cNvPr id="4" name="Rechteck 3"/>
          <p:cNvSpPr/>
          <p:nvPr/>
        </p:nvSpPr>
        <p:spPr>
          <a:xfrm>
            <a:off x="5364088" y="980728"/>
            <a:ext cx="4572000" cy="5632311"/>
          </a:xfrm>
          <a:prstGeom prst="rect">
            <a:avLst/>
          </a:prstGeom>
        </p:spPr>
        <p:txBody>
          <a:bodyPr>
            <a:spAutoFit/>
          </a:bodyPr>
          <a:lstStyle/>
          <a:p>
            <a:r>
              <a:rPr lang="de-AT" dirty="0" err="1"/>
              <a:t>shared</a:t>
            </a:r>
            <a:r>
              <a:rPr lang="de-AT" dirty="0"/>
              <a:t>-network LabUbr10k</a:t>
            </a:r>
          </a:p>
          <a:p>
            <a:r>
              <a:rPr lang="de-AT" dirty="0"/>
              <a:t>  {</a:t>
            </a:r>
          </a:p>
          <a:p>
            <a:r>
              <a:rPr lang="de-AT" dirty="0"/>
              <a:t>  </a:t>
            </a:r>
            <a:r>
              <a:rPr lang="de-AT" dirty="0" err="1"/>
              <a:t>subnet</a:t>
            </a:r>
            <a:r>
              <a:rPr lang="de-AT" dirty="0"/>
              <a:t> 172.22.8.0 </a:t>
            </a:r>
            <a:r>
              <a:rPr lang="de-AT" dirty="0" err="1"/>
              <a:t>netmask</a:t>
            </a:r>
            <a:r>
              <a:rPr lang="de-AT" dirty="0"/>
              <a:t> 255.255.255.0</a:t>
            </a:r>
          </a:p>
          <a:p>
            <a:r>
              <a:rPr lang="de-AT" dirty="0"/>
              <a:t>    {</a:t>
            </a:r>
          </a:p>
          <a:p>
            <a:r>
              <a:rPr lang="de-AT" dirty="0"/>
              <a:t>    ping-check </a:t>
            </a:r>
            <a:r>
              <a:rPr lang="de-AT" dirty="0" err="1"/>
              <a:t>true</a:t>
            </a:r>
            <a:r>
              <a:rPr lang="de-AT" dirty="0"/>
              <a:t>;</a:t>
            </a:r>
          </a:p>
          <a:p>
            <a:r>
              <a:rPr lang="de-AT" dirty="0"/>
              <a:t>    </a:t>
            </a:r>
            <a:r>
              <a:rPr lang="de-AT" dirty="0" err="1"/>
              <a:t>option</a:t>
            </a:r>
            <a:r>
              <a:rPr lang="de-AT" dirty="0"/>
              <a:t> time-offset 3600;</a:t>
            </a:r>
          </a:p>
          <a:p>
            <a:r>
              <a:rPr lang="de-AT" dirty="0"/>
              <a:t>    </a:t>
            </a:r>
            <a:r>
              <a:rPr lang="de-AT" dirty="0" err="1"/>
              <a:t>option</a:t>
            </a:r>
            <a:r>
              <a:rPr lang="de-AT" dirty="0"/>
              <a:t> </a:t>
            </a:r>
            <a:r>
              <a:rPr lang="de-AT" dirty="0" err="1"/>
              <a:t>subnet-mask</a:t>
            </a:r>
            <a:r>
              <a:rPr lang="de-AT" dirty="0"/>
              <a:t> 255.255.255.0;</a:t>
            </a:r>
          </a:p>
          <a:p>
            <a:r>
              <a:rPr lang="de-AT" dirty="0"/>
              <a:t>    </a:t>
            </a:r>
            <a:r>
              <a:rPr lang="de-AT" dirty="0" err="1"/>
              <a:t>option</a:t>
            </a:r>
            <a:r>
              <a:rPr lang="de-AT" dirty="0"/>
              <a:t> broadcast-</a:t>
            </a:r>
            <a:r>
              <a:rPr lang="de-AT" dirty="0" err="1"/>
              <a:t>address</a:t>
            </a:r>
            <a:r>
              <a:rPr lang="de-AT" dirty="0"/>
              <a:t> 172.22.8.255;</a:t>
            </a:r>
          </a:p>
          <a:p>
            <a:r>
              <a:rPr lang="de-AT" dirty="0"/>
              <a:t>    </a:t>
            </a:r>
            <a:r>
              <a:rPr lang="de-AT" dirty="0" err="1"/>
              <a:t>option</a:t>
            </a:r>
            <a:r>
              <a:rPr lang="de-AT" dirty="0"/>
              <a:t> </a:t>
            </a:r>
            <a:r>
              <a:rPr lang="de-AT" dirty="0" err="1"/>
              <a:t>routers</a:t>
            </a:r>
            <a:r>
              <a:rPr lang="de-AT" dirty="0"/>
              <a:t> 172.22.8.1;</a:t>
            </a:r>
          </a:p>
          <a:p>
            <a:r>
              <a:rPr lang="de-AT" dirty="0" smtClean="0"/>
              <a:t>     </a:t>
            </a:r>
            <a:r>
              <a:rPr lang="de-AT" dirty="0" err="1" smtClean="0"/>
              <a:t>option</a:t>
            </a:r>
            <a:r>
              <a:rPr lang="de-AT" dirty="0" smtClean="0"/>
              <a:t> </a:t>
            </a:r>
            <a:r>
              <a:rPr lang="de-AT" dirty="0"/>
              <a:t>log-servers 172.22.0.13;</a:t>
            </a:r>
          </a:p>
          <a:p>
            <a:r>
              <a:rPr lang="de-AT" dirty="0"/>
              <a:t>    </a:t>
            </a:r>
            <a:r>
              <a:rPr lang="de-AT" dirty="0" err="1"/>
              <a:t>next</a:t>
            </a:r>
            <a:r>
              <a:rPr lang="de-AT" dirty="0"/>
              <a:t>-server 172.22.0.13; </a:t>
            </a:r>
          </a:p>
          <a:p>
            <a:r>
              <a:rPr lang="de-AT" dirty="0"/>
              <a:t>    </a:t>
            </a:r>
            <a:r>
              <a:rPr lang="de-AT" dirty="0" err="1"/>
              <a:t>filename</a:t>
            </a:r>
            <a:r>
              <a:rPr lang="de-AT" dirty="0"/>
              <a:t> "</a:t>
            </a:r>
            <a:r>
              <a:rPr lang="de-AT" dirty="0" err="1"/>
              <a:t>basic.config.cfg</a:t>
            </a:r>
            <a:r>
              <a:rPr lang="de-AT" dirty="0"/>
              <a:t>";</a:t>
            </a:r>
          </a:p>
          <a:p>
            <a:r>
              <a:rPr lang="de-AT" dirty="0"/>
              <a:t>   </a:t>
            </a:r>
            <a:r>
              <a:rPr lang="de-AT" dirty="0" err="1"/>
              <a:t>pool</a:t>
            </a:r>
            <a:endParaRPr lang="de-AT" dirty="0"/>
          </a:p>
          <a:p>
            <a:r>
              <a:rPr lang="de-AT" dirty="0"/>
              <a:t>      {</a:t>
            </a:r>
          </a:p>
          <a:p>
            <a:r>
              <a:rPr lang="de-AT" dirty="0"/>
              <a:t>      </a:t>
            </a:r>
            <a:r>
              <a:rPr lang="de-AT" dirty="0" err="1"/>
              <a:t>range</a:t>
            </a:r>
            <a:r>
              <a:rPr lang="de-AT" dirty="0"/>
              <a:t> 172.22.8.2 172.22.8.254;</a:t>
            </a:r>
          </a:p>
          <a:p>
            <a:r>
              <a:rPr lang="de-AT" dirty="0"/>
              <a:t>      </a:t>
            </a:r>
            <a:r>
              <a:rPr lang="de-AT" dirty="0" err="1"/>
              <a:t>deny</a:t>
            </a:r>
            <a:r>
              <a:rPr lang="de-AT" dirty="0"/>
              <a:t> </a:t>
            </a:r>
            <a:r>
              <a:rPr lang="de-AT" dirty="0" err="1"/>
              <a:t>members</a:t>
            </a:r>
            <a:r>
              <a:rPr lang="de-AT" dirty="0"/>
              <a:t> </a:t>
            </a:r>
            <a:r>
              <a:rPr lang="de-AT" dirty="0" err="1"/>
              <a:t>of</a:t>
            </a:r>
            <a:r>
              <a:rPr lang="de-AT" dirty="0"/>
              <a:t> "MTAs";</a:t>
            </a:r>
          </a:p>
          <a:p>
            <a:r>
              <a:rPr lang="de-AT" dirty="0"/>
              <a:t>      </a:t>
            </a:r>
            <a:r>
              <a:rPr lang="de-AT" dirty="0" err="1"/>
              <a:t>deny</a:t>
            </a:r>
            <a:r>
              <a:rPr lang="de-AT" dirty="0"/>
              <a:t> </a:t>
            </a:r>
            <a:r>
              <a:rPr lang="de-AT" dirty="0" err="1"/>
              <a:t>members</a:t>
            </a:r>
            <a:r>
              <a:rPr lang="de-AT" dirty="0"/>
              <a:t> </a:t>
            </a:r>
            <a:r>
              <a:rPr lang="de-AT" dirty="0" err="1"/>
              <a:t>of</a:t>
            </a:r>
            <a:r>
              <a:rPr lang="de-AT" dirty="0"/>
              <a:t> "CPEs";</a:t>
            </a:r>
          </a:p>
          <a:p>
            <a:r>
              <a:rPr lang="de-AT" dirty="0"/>
              <a:t>     </a:t>
            </a:r>
            <a:r>
              <a:rPr lang="de-AT" dirty="0" smtClean="0"/>
              <a:t> </a:t>
            </a:r>
            <a:r>
              <a:rPr lang="de-AT" dirty="0" err="1"/>
              <a:t>allow</a:t>
            </a:r>
            <a:r>
              <a:rPr lang="de-AT" dirty="0"/>
              <a:t> </a:t>
            </a:r>
            <a:r>
              <a:rPr lang="de-AT" dirty="0" err="1"/>
              <a:t>members</a:t>
            </a:r>
            <a:r>
              <a:rPr lang="de-AT" dirty="0"/>
              <a:t> </a:t>
            </a:r>
            <a:r>
              <a:rPr lang="de-AT" dirty="0" err="1"/>
              <a:t>of</a:t>
            </a:r>
            <a:r>
              <a:rPr lang="de-AT" dirty="0"/>
              <a:t> "CMs</a:t>
            </a:r>
            <a:r>
              <a:rPr lang="de-AT" dirty="0" smtClean="0"/>
              <a:t>";</a:t>
            </a:r>
            <a:r>
              <a:rPr lang="de-AT" dirty="0"/>
              <a:t>	  </a:t>
            </a:r>
          </a:p>
          <a:p>
            <a:r>
              <a:rPr lang="de-AT" dirty="0"/>
              <a:t>      }</a:t>
            </a:r>
          </a:p>
          <a:p>
            <a:r>
              <a:rPr lang="de-AT" dirty="0"/>
              <a:t>    }</a:t>
            </a:r>
          </a:p>
        </p:txBody>
      </p:sp>
      <p:pic>
        <p:nvPicPr>
          <p:cNvPr id="5" name="Picture 3" descr="C:\Users\Artur\Desktop\albismart-logo-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93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251520" y="2149019"/>
            <a:ext cx="8676456" cy="4708981"/>
          </a:xfrm>
          <a:prstGeom prst="rect">
            <a:avLst/>
          </a:prstGeom>
        </p:spPr>
        <p:txBody>
          <a:bodyPr wrap="square">
            <a:spAutoFit/>
          </a:bodyPr>
          <a:lstStyle/>
          <a:p>
            <a:r>
              <a:rPr lang="en-US" sz="2000" b="1" dirty="0" smtClean="0">
                <a:latin typeface="Prompt"/>
                <a:cs typeface="Prompt"/>
              </a:rPr>
              <a:t>n</a:t>
            </a:r>
            <a:r>
              <a:rPr lang="x-none" sz="2000" b="1" dirty="0" smtClean="0">
                <a:latin typeface="Prompt"/>
                <a:cs typeface="Prompt"/>
              </a:rPr>
              <a:t>ano /etc/xinetd/tftp`</a:t>
            </a:r>
            <a:r>
              <a:rPr lang="de-AT" sz="2000" dirty="0" smtClean="0">
                <a:latin typeface="Prompt"/>
                <a:cs typeface="Prompt"/>
              </a:rPr>
              <a:t/>
            </a:r>
            <a:br>
              <a:rPr lang="de-AT" sz="2000" dirty="0" smtClean="0">
                <a:latin typeface="Prompt"/>
                <a:cs typeface="Prompt"/>
              </a:rPr>
            </a:br>
            <a:r>
              <a:rPr lang="de-AT" sz="2000" dirty="0" smtClean="0">
                <a:latin typeface="Prompt"/>
                <a:cs typeface="Prompt"/>
              </a:rPr>
              <a:t/>
            </a:r>
            <a:br>
              <a:rPr lang="de-AT" sz="2000" dirty="0" smtClean="0">
                <a:latin typeface="Prompt"/>
                <a:cs typeface="Prompt"/>
              </a:rPr>
            </a:br>
            <a:r>
              <a:rPr lang="de-AT" sz="2000" dirty="0" err="1" smtClean="0">
                <a:latin typeface="Prompt"/>
                <a:cs typeface="Prompt"/>
              </a:rPr>
              <a:t>service</a:t>
            </a:r>
            <a:r>
              <a:rPr lang="de-AT" sz="2000" dirty="0" smtClean="0">
                <a:latin typeface="Prompt"/>
                <a:cs typeface="Prompt"/>
              </a:rPr>
              <a:t> </a:t>
            </a:r>
            <a:r>
              <a:rPr lang="de-AT" sz="2000" dirty="0" err="1" smtClean="0">
                <a:latin typeface="Prompt"/>
                <a:cs typeface="Prompt"/>
              </a:rPr>
              <a:t>tftp</a:t>
            </a:r>
            <a:endParaRPr lang="de-AT" sz="2000" dirty="0" smtClean="0">
              <a:latin typeface="Prompt"/>
              <a:cs typeface="Prompt"/>
            </a:endParaRPr>
          </a:p>
          <a:p>
            <a:r>
              <a:rPr lang="de-AT" sz="2000" dirty="0" smtClean="0">
                <a:latin typeface="Prompt"/>
                <a:cs typeface="Prompt"/>
              </a:rPr>
              <a:t>{</a:t>
            </a:r>
            <a:endParaRPr lang="de-AT" sz="2000" dirty="0">
              <a:latin typeface="Prompt"/>
              <a:cs typeface="Prompt"/>
            </a:endParaRPr>
          </a:p>
          <a:p>
            <a:r>
              <a:rPr lang="de-AT" sz="2000" dirty="0">
                <a:latin typeface="Prompt"/>
                <a:cs typeface="Prompt"/>
              </a:rPr>
              <a:t>        </a:t>
            </a:r>
            <a:r>
              <a:rPr lang="de-AT" sz="2000" dirty="0" err="1">
                <a:latin typeface="Prompt"/>
                <a:cs typeface="Prompt"/>
              </a:rPr>
              <a:t>socket_type</a:t>
            </a:r>
            <a:r>
              <a:rPr lang="de-AT" sz="2000" dirty="0">
                <a:latin typeface="Prompt"/>
                <a:cs typeface="Prompt"/>
              </a:rPr>
              <a:t> </a:t>
            </a:r>
            <a:r>
              <a:rPr lang="de-AT" sz="2000" dirty="0" smtClean="0">
                <a:latin typeface="Prompt"/>
                <a:cs typeface="Prompt"/>
              </a:rPr>
              <a:t>    </a:t>
            </a:r>
            <a:r>
              <a:rPr lang="de-AT" sz="2000" dirty="0">
                <a:latin typeface="Prompt"/>
                <a:cs typeface="Prompt"/>
              </a:rPr>
              <a:t>= </a:t>
            </a:r>
            <a:r>
              <a:rPr lang="de-AT" sz="2000" dirty="0" err="1">
                <a:latin typeface="Prompt"/>
                <a:cs typeface="Prompt"/>
              </a:rPr>
              <a:t>dgram</a:t>
            </a:r>
            <a:endParaRPr lang="de-AT" sz="2000" dirty="0">
              <a:latin typeface="Prompt"/>
              <a:cs typeface="Prompt"/>
            </a:endParaRPr>
          </a:p>
          <a:p>
            <a:r>
              <a:rPr lang="de-AT" sz="2000" dirty="0">
                <a:latin typeface="Prompt"/>
                <a:cs typeface="Prompt"/>
              </a:rPr>
              <a:t>        </a:t>
            </a:r>
            <a:r>
              <a:rPr lang="de-AT" sz="2000" dirty="0" err="1">
                <a:latin typeface="Prompt"/>
                <a:cs typeface="Prompt"/>
              </a:rPr>
              <a:t>protocol</a:t>
            </a:r>
            <a:r>
              <a:rPr lang="de-AT" sz="2000" dirty="0">
                <a:latin typeface="Prompt"/>
                <a:cs typeface="Prompt"/>
              </a:rPr>
              <a:t>     </a:t>
            </a:r>
            <a:r>
              <a:rPr lang="de-AT" sz="2000" dirty="0" smtClean="0">
                <a:latin typeface="Prompt"/>
                <a:cs typeface="Prompt"/>
              </a:rPr>
              <a:t>       </a:t>
            </a:r>
            <a:r>
              <a:rPr lang="de-AT" sz="2000" dirty="0">
                <a:latin typeface="Prompt"/>
                <a:cs typeface="Prompt"/>
              </a:rPr>
              <a:t>= </a:t>
            </a:r>
            <a:r>
              <a:rPr lang="de-AT" sz="2000" dirty="0" err="1">
                <a:latin typeface="Prompt"/>
                <a:cs typeface="Prompt"/>
              </a:rPr>
              <a:t>udp</a:t>
            </a:r>
            <a:endParaRPr lang="de-AT" sz="2000" dirty="0">
              <a:latin typeface="Prompt"/>
              <a:cs typeface="Prompt"/>
            </a:endParaRPr>
          </a:p>
          <a:p>
            <a:r>
              <a:rPr lang="de-AT" sz="2000" dirty="0">
                <a:latin typeface="Prompt"/>
                <a:cs typeface="Prompt"/>
              </a:rPr>
              <a:t>        </a:t>
            </a:r>
            <a:r>
              <a:rPr lang="de-AT" sz="2000" dirty="0" err="1">
                <a:latin typeface="Prompt"/>
                <a:cs typeface="Prompt"/>
              </a:rPr>
              <a:t>wait</a:t>
            </a:r>
            <a:r>
              <a:rPr lang="de-AT" sz="2000" dirty="0">
                <a:latin typeface="Prompt"/>
                <a:cs typeface="Prompt"/>
              </a:rPr>
              <a:t>               </a:t>
            </a:r>
            <a:r>
              <a:rPr lang="de-AT" sz="2000" dirty="0" smtClean="0">
                <a:latin typeface="Prompt"/>
                <a:cs typeface="Prompt"/>
              </a:rPr>
              <a:t>    </a:t>
            </a:r>
            <a:r>
              <a:rPr lang="de-AT" sz="2000" dirty="0">
                <a:latin typeface="Prompt"/>
                <a:cs typeface="Prompt"/>
              </a:rPr>
              <a:t>= </a:t>
            </a:r>
            <a:r>
              <a:rPr lang="de-AT" sz="2000" dirty="0" err="1">
                <a:latin typeface="Prompt"/>
                <a:cs typeface="Prompt"/>
              </a:rPr>
              <a:t>yes</a:t>
            </a:r>
            <a:endParaRPr lang="de-AT" sz="2000" dirty="0">
              <a:latin typeface="Prompt"/>
              <a:cs typeface="Prompt"/>
            </a:endParaRPr>
          </a:p>
          <a:p>
            <a:r>
              <a:rPr lang="de-AT" sz="2000" dirty="0">
                <a:latin typeface="Prompt"/>
                <a:cs typeface="Prompt"/>
              </a:rPr>
              <a:t>        </a:t>
            </a:r>
            <a:r>
              <a:rPr lang="de-AT" sz="2000" dirty="0" err="1">
                <a:latin typeface="Prompt"/>
                <a:cs typeface="Prompt"/>
              </a:rPr>
              <a:t>user</a:t>
            </a:r>
            <a:r>
              <a:rPr lang="de-AT" sz="2000" dirty="0">
                <a:latin typeface="Prompt"/>
                <a:cs typeface="Prompt"/>
              </a:rPr>
              <a:t>               </a:t>
            </a:r>
            <a:r>
              <a:rPr lang="de-AT" sz="2000" dirty="0" smtClean="0">
                <a:latin typeface="Prompt"/>
                <a:cs typeface="Prompt"/>
              </a:rPr>
              <a:t>    = </a:t>
            </a:r>
            <a:r>
              <a:rPr lang="de-AT" sz="2000" dirty="0" err="1">
                <a:latin typeface="Prompt"/>
                <a:cs typeface="Prompt"/>
              </a:rPr>
              <a:t>root</a:t>
            </a:r>
            <a:endParaRPr lang="de-AT" sz="2000" dirty="0">
              <a:latin typeface="Prompt"/>
              <a:cs typeface="Prompt"/>
            </a:endParaRPr>
          </a:p>
          <a:p>
            <a:r>
              <a:rPr lang="de-AT" sz="2000" dirty="0">
                <a:latin typeface="Prompt"/>
                <a:cs typeface="Prompt"/>
              </a:rPr>
              <a:t>        </a:t>
            </a:r>
            <a:r>
              <a:rPr lang="de-AT" sz="2000" dirty="0" err="1">
                <a:latin typeface="Prompt"/>
                <a:cs typeface="Prompt"/>
              </a:rPr>
              <a:t>server</a:t>
            </a:r>
            <a:r>
              <a:rPr lang="de-AT" sz="2000" dirty="0">
                <a:latin typeface="Prompt"/>
                <a:cs typeface="Prompt"/>
              </a:rPr>
              <a:t>                </a:t>
            </a:r>
            <a:r>
              <a:rPr lang="de-AT" sz="2000" dirty="0" smtClean="0">
                <a:latin typeface="Prompt"/>
                <a:cs typeface="Prompt"/>
              </a:rPr>
              <a:t>= </a:t>
            </a:r>
            <a:r>
              <a:rPr lang="de-AT" sz="2000" dirty="0">
                <a:latin typeface="Prompt"/>
                <a:cs typeface="Prompt"/>
              </a:rPr>
              <a:t>/</a:t>
            </a:r>
            <a:r>
              <a:rPr lang="de-AT" sz="2000" dirty="0" err="1">
                <a:latin typeface="Prompt"/>
                <a:cs typeface="Prompt"/>
              </a:rPr>
              <a:t>usr</a:t>
            </a:r>
            <a:r>
              <a:rPr lang="de-AT" sz="2000" dirty="0">
                <a:latin typeface="Prompt"/>
                <a:cs typeface="Prompt"/>
              </a:rPr>
              <a:t>/</a:t>
            </a:r>
            <a:r>
              <a:rPr lang="de-AT" sz="2000" dirty="0" err="1">
                <a:latin typeface="Prompt"/>
                <a:cs typeface="Prompt"/>
              </a:rPr>
              <a:t>sbin</a:t>
            </a:r>
            <a:r>
              <a:rPr lang="de-AT" sz="2000" dirty="0">
                <a:latin typeface="Prompt"/>
                <a:cs typeface="Prompt"/>
              </a:rPr>
              <a:t>/</a:t>
            </a:r>
            <a:r>
              <a:rPr lang="de-AT" sz="2000" dirty="0" err="1">
                <a:latin typeface="Prompt"/>
                <a:cs typeface="Prompt"/>
              </a:rPr>
              <a:t>in.tftpd</a:t>
            </a:r>
            <a:endParaRPr lang="de-AT" sz="2000" dirty="0">
              <a:latin typeface="Prompt"/>
              <a:cs typeface="Prompt"/>
            </a:endParaRPr>
          </a:p>
          <a:p>
            <a:r>
              <a:rPr lang="de-AT" sz="2000" dirty="0">
                <a:latin typeface="Prompt"/>
                <a:cs typeface="Prompt"/>
              </a:rPr>
              <a:t>        </a:t>
            </a:r>
            <a:r>
              <a:rPr lang="de-AT" sz="2000" dirty="0" err="1">
                <a:latin typeface="Prompt"/>
                <a:cs typeface="Prompt"/>
              </a:rPr>
              <a:t>server_args</a:t>
            </a:r>
            <a:r>
              <a:rPr lang="de-AT" sz="2000" dirty="0">
                <a:latin typeface="Prompt"/>
                <a:cs typeface="Prompt"/>
              </a:rPr>
              <a:t> </a:t>
            </a:r>
            <a:r>
              <a:rPr lang="de-AT" sz="2000" dirty="0" smtClean="0">
                <a:latin typeface="Prompt"/>
                <a:cs typeface="Prompt"/>
              </a:rPr>
              <a:t>      </a:t>
            </a:r>
            <a:r>
              <a:rPr lang="de-AT" sz="2000" dirty="0">
                <a:latin typeface="Prompt"/>
                <a:cs typeface="Prompt"/>
              </a:rPr>
              <a:t>= -s </a:t>
            </a:r>
            <a:r>
              <a:rPr lang="de-AT" sz="2000" dirty="0" smtClean="0">
                <a:solidFill>
                  <a:srgbClr val="FF0000"/>
                </a:solidFill>
                <a:latin typeface="Prompt"/>
                <a:cs typeface="Prompt"/>
              </a:rPr>
              <a:t>/</a:t>
            </a:r>
            <a:r>
              <a:rPr lang="de-AT" sz="2000" dirty="0" err="1" smtClean="0">
                <a:solidFill>
                  <a:srgbClr val="FF0000"/>
                </a:solidFill>
                <a:latin typeface="Prompt"/>
                <a:cs typeface="Prompt"/>
              </a:rPr>
              <a:t>home</a:t>
            </a:r>
            <a:r>
              <a:rPr lang="de-AT" sz="2000" dirty="0" smtClean="0">
                <a:solidFill>
                  <a:srgbClr val="FF0000"/>
                </a:solidFill>
                <a:latin typeface="Prompt"/>
                <a:cs typeface="Prompt"/>
              </a:rPr>
              <a:t>/</a:t>
            </a:r>
            <a:r>
              <a:rPr lang="de-AT" sz="2000" dirty="0" err="1" smtClean="0">
                <a:solidFill>
                  <a:srgbClr val="FF0000"/>
                </a:solidFill>
                <a:latin typeface="Prompt"/>
                <a:cs typeface="Prompt"/>
              </a:rPr>
              <a:t>user</a:t>
            </a:r>
            <a:r>
              <a:rPr lang="de-AT" sz="2000" dirty="0" smtClean="0">
                <a:solidFill>
                  <a:srgbClr val="FF0000"/>
                </a:solidFill>
                <a:latin typeface="Prompt"/>
                <a:cs typeface="Prompt"/>
              </a:rPr>
              <a:t>/</a:t>
            </a:r>
            <a:r>
              <a:rPr lang="de-AT" sz="2000" dirty="0" err="1" smtClean="0">
                <a:solidFill>
                  <a:srgbClr val="FF0000"/>
                </a:solidFill>
                <a:latin typeface="Prompt"/>
                <a:cs typeface="Prompt"/>
              </a:rPr>
              <a:t>tftpconfigfiles</a:t>
            </a:r>
            <a:endParaRPr lang="de-AT" sz="2000" dirty="0">
              <a:solidFill>
                <a:srgbClr val="FF0000"/>
              </a:solidFill>
              <a:latin typeface="Prompt"/>
              <a:cs typeface="Prompt"/>
            </a:endParaRPr>
          </a:p>
          <a:p>
            <a:r>
              <a:rPr lang="de-AT" sz="2000" dirty="0">
                <a:latin typeface="Prompt"/>
                <a:cs typeface="Prompt"/>
              </a:rPr>
              <a:t>        </a:t>
            </a:r>
            <a:r>
              <a:rPr lang="de-AT" sz="2000" dirty="0" err="1">
                <a:latin typeface="Prompt"/>
                <a:cs typeface="Prompt"/>
              </a:rPr>
              <a:t>disable</a:t>
            </a:r>
            <a:r>
              <a:rPr lang="de-AT" sz="2000" dirty="0">
                <a:latin typeface="Prompt"/>
                <a:cs typeface="Prompt"/>
              </a:rPr>
              <a:t>         </a:t>
            </a:r>
            <a:r>
              <a:rPr lang="de-AT" sz="2000" dirty="0" smtClean="0">
                <a:latin typeface="Prompt"/>
                <a:cs typeface="Prompt"/>
              </a:rPr>
              <a:t>      </a:t>
            </a:r>
            <a:r>
              <a:rPr lang="de-AT" sz="2000" dirty="0">
                <a:latin typeface="Prompt"/>
                <a:cs typeface="Prompt"/>
              </a:rPr>
              <a:t>= </a:t>
            </a:r>
            <a:r>
              <a:rPr lang="de-AT" sz="2000" dirty="0" err="1">
                <a:solidFill>
                  <a:srgbClr val="FF0000"/>
                </a:solidFill>
                <a:latin typeface="Prompt"/>
                <a:cs typeface="Prompt"/>
              </a:rPr>
              <a:t>yes</a:t>
            </a:r>
            <a:endParaRPr lang="de-AT" sz="2000" dirty="0">
              <a:solidFill>
                <a:srgbClr val="FF0000"/>
              </a:solidFill>
              <a:latin typeface="Prompt"/>
              <a:cs typeface="Prompt"/>
            </a:endParaRPr>
          </a:p>
          <a:p>
            <a:r>
              <a:rPr lang="de-AT" sz="2000" dirty="0">
                <a:latin typeface="Prompt"/>
                <a:cs typeface="Prompt"/>
              </a:rPr>
              <a:t>        </a:t>
            </a:r>
            <a:r>
              <a:rPr lang="de-AT" sz="2000" dirty="0" err="1" smtClean="0">
                <a:latin typeface="Prompt"/>
                <a:cs typeface="Prompt"/>
              </a:rPr>
              <a:t>per_source</a:t>
            </a:r>
            <a:r>
              <a:rPr lang="de-AT" sz="2000" dirty="0" smtClean="0">
                <a:latin typeface="Prompt"/>
                <a:cs typeface="Prompt"/>
              </a:rPr>
              <a:t>      </a:t>
            </a:r>
            <a:r>
              <a:rPr lang="de-AT" sz="2000" dirty="0">
                <a:latin typeface="Prompt"/>
                <a:cs typeface="Prompt"/>
              </a:rPr>
              <a:t>= 11</a:t>
            </a:r>
          </a:p>
          <a:p>
            <a:r>
              <a:rPr lang="de-AT" sz="2000" dirty="0">
                <a:latin typeface="Prompt"/>
                <a:cs typeface="Prompt"/>
              </a:rPr>
              <a:t>        </a:t>
            </a:r>
            <a:r>
              <a:rPr lang="de-AT" sz="2000" dirty="0" err="1">
                <a:latin typeface="Prompt"/>
                <a:cs typeface="Prompt"/>
              </a:rPr>
              <a:t>cps</a:t>
            </a:r>
            <a:r>
              <a:rPr lang="de-AT" sz="2000" dirty="0">
                <a:latin typeface="Prompt"/>
                <a:cs typeface="Prompt"/>
              </a:rPr>
              <a:t>                     = 100 2</a:t>
            </a:r>
          </a:p>
          <a:p>
            <a:r>
              <a:rPr lang="de-AT" sz="2000" dirty="0">
                <a:latin typeface="Prompt"/>
                <a:cs typeface="Prompt"/>
              </a:rPr>
              <a:t>        </a:t>
            </a:r>
            <a:r>
              <a:rPr lang="de-AT" sz="2000" dirty="0" err="1">
                <a:latin typeface="Prompt"/>
                <a:cs typeface="Prompt"/>
              </a:rPr>
              <a:t>flags</a:t>
            </a:r>
            <a:r>
              <a:rPr lang="de-AT" sz="2000" dirty="0">
                <a:latin typeface="Prompt"/>
                <a:cs typeface="Prompt"/>
              </a:rPr>
              <a:t>                   = IPv4</a:t>
            </a:r>
          </a:p>
          <a:p>
            <a:r>
              <a:rPr lang="de-AT" sz="2000" dirty="0" smtClean="0">
                <a:latin typeface="Prompt"/>
                <a:cs typeface="Prompt"/>
              </a:rPr>
              <a:t>}</a:t>
            </a:r>
            <a:endParaRPr lang="de-AT" sz="2000" dirty="0">
              <a:latin typeface="Prompt"/>
              <a:cs typeface="Prompt"/>
            </a:endParaRPr>
          </a:p>
        </p:txBody>
      </p:sp>
      <p:pic>
        <p:nvPicPr>
          <p:cNvPr id="3"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 y="1268760"/>
            <a:ext cx="9144000" cy="96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214816" y="1484784"/>
            <a:ext cx="2421080" cy="553998"/>
          </a:xfrm>
          <a:prstGeom prst="rect">
            <a:avLst/>
          </a:prstGeom>
        </p:spPr>
        <p:txBody>
          <a:bodyPr wrap="none">
            <a:spAutoFit/>
          </a:bodyPr>
          <a:lstStyle/>
          <a:p>
            <a:r>
              <a:rPr lang="x-none" sz="3000" dirty="0" smtClean="0">
                <a:solidFill>
                  <a:srgbClr val="FFFFFF"/>
                </a:solidFill>
                <a:latin typeface="Prompt"/>
                <a:cs typeface="Prompt"/>
              </a:rPr>
              <a:t>TFTPServer</a:t>
            </a:r>
            <a:r>
              <a:rPr lang="x-none" sz="3000" dirty="0" smtClean="0">
                <a:latin typeface="Prompt"/>
                <a:cs typeface="Prompt"/>
              </a:rPr>
              <a:t>`</a:t>
            </a:r>
            <a:endParaRPr lang="en-US" sz="3000" dirty="0"/>
          </a:p>
        </p:txBody>
      </p:sp>
      <p:pic>
        <p:nvPicPr>
          <p:cNvPr id="5"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187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0" y="2348880"/>
            <a:ext cx="6537567" cy="4401205"/>
          </a:xfrm>
          <a:prstGeom prst="rect">
            <a:avLst/>
          </a:prstGeom>
        </p:spPr>
        <p:txBody>
          <a:bodyPr wrap="none">
            <a:spAutoFit/>
          </a:bodyPr>
          <a:lstStyle/>
          <a:p>
            <a:r>
              <a:rPr lang="en-US" sz="2000" dirty="0">
                <a:solidFill>
                  <a:srgbClr val="242729"/>
                </a:solidFill>
                <a:latin typeface="Prompt"/>
                <a:cs typeface="Prompt"/>
              </a:rPr>
              <a:t>n</a:t>
            </a:r>
            <a:r>
              <a:rPr lang="de-AT" sz="2000" dirty="0" err="1" smtClean="0">
                <a:solidFill>
                  <a:srgbClr val="242729"/>
                </a:solidFill>
                <a:latin typeface="Prompt"/>
                <a:cs typeface="Prompt"/>
              </a:rPr>
              <a:t>ano</a:t>
            </a:r>
            <a:r>
              <a:rPr lang="de-AT" sz="2000" dirty="0" smtClean="0">
                <a:solidFill>
                  <a:srgbClr val="242729"/>
                </a:solidFill>
                <a:latin typeface="Prompt"/>
                <a:cs typeface="Prompt"/>
              </a:rPr>
              <a:t> </a:t>
            </a:r>
            <a:r>
              <a:rPr lang="de-AT" sz="2000" dirty="0" err="1" smtClean="0">
                <a:solidFill>
                  <a:srgbClr val="242729"/>
                </a:solidFill>
                <a:latin typeface="Prompt"/>
                <a:cs typeface="Prompt"/>
              </a:rPr>
              <a:t>etc</a:t>
            </a:r>
            <a:r>
              <a:rPr lang="de-AT" sz="2000" dirty="0" smtClean="0">
                <a:solidFill>
                  <a:srgbClr val="242729"/>
                </a:solidFill>
                <a:latin typeface="Prompt"/>
                <a:cs typeface="Prompt"/>
              </a:rPr>
              <a:t>/</a:t>
            </a:r>
            <a:r>
              <a:rPr lang="de-AT" sz="2000" dirty="0" err="1" smtClean="0">
                <a:solidFill>
                  <a:srgbClr val="242729"/>
                </a:solidFill>
                <a:latin typeface="Prompt"/>
                <a:cs typeface="Prompt"/>
              </a:rPr>
              <a:t>xinetd.d</a:t>
            </a:r>
            <a:r>
              <a:rPr lang="de-AT" sz="2000" dirty="0" smtClean="0">
                <a:solidFill>
                  <a:srgbClr val="242729"/>
                </a:solidFill>
                <a:latin typeface="Prompt"/>
                <a:cs typeface="Prompt"/>
              </a:rPr>
              <a:t>/time-</a:t>
            </a:r>
            <a:r>
              <a:rPr lang="de-AT" sz="2000" dirty="0" err="1" smtClean="0">
                <a:solidFill>
                  <a:srgbClr val="242729"/>
                </a:solidFill>
                <a:latin typeface="Prompt"/>
                <a:cs typeface="Prompt"/>
              </a:rPr>
              <a:t>dgram</a:t>
            </a:r>
            <a:r>
              <a:rPr lang="de-AT" sz="2000" dirty="0" smtClean="0">
                <a:solidFill>
                  <a:srgbClr val="242729"/>
                </a:solidFill>
                <a:latin typeface="Prompt"/>
                <a:cs typeface="Prompt"/>
              </a:rPr>
              <a:t/>
            </a:r>
            <a:br>
              <a:rPr lang="de-AT" sz="2000" dirty="0" smtClean="0">
                <a:solidFill>
                  <a:srgbClr val="242729"/>
                </a:solidFill>
                <a:latin typeface="Prompt"/>
                <a:cs typeface="Prompt"/>
              </a:rPr>
            </a:br>
            <a:r>
              <a:rPr lang="de-AT" sz="2000" dirty="0" err="1" smtClean="0">
                <a:solidFill>
                  <a:srgbClr val="242729"/>
                </a:solidFill>
                <a:latin typeface="Prompt"/>
                <a:cs typeface="Prompt"/>
              </a:rPr>
              <a:t>nano</a:t>
            </a:r>
            <a:r>
              <a:rPr lang="de-AT" sz="2000" dirty="0" smtClean="0">
                <a:solidFill>
                  <a:srgbClr val="242729"/>
                </a:solidFill>
                <a:latin typeface="Prompt"/>
                <a:cs typeface="Prompt"/>
              </a:rPr>
              <a:t> </a:t>
            </a:r>
            <a:r>
              <a:rPr lang="de-AT" sz="2000" dirty="0" err="1" smtClean="0">
                <a:solidFill>
                  <a:srgbClr val="242729"/>
                </a:solidFill>
                <a:latin typeface="Prompt"/>
                <a:cs typeface="Prompt"/>
              </a:rPr>
              <a:t>etc</a:t>
            </a:r>
            <a:r>
              <a:rPr lang="de-AT" sz="2000" dirty="0" smtClean="0">
                <a:solidFill>
                  <a:srgbClr val="242729"/>
                </a:solidFill>
                <a:latin typeface="Prompt"/>
                <a:cs typeface="Prompt"/>
              </a:rPr>
              <a:t>/</a:t>
            </a:r>
            <a:r>
              <a:rPr lang="de-AT" sz="2000" dirty="0" err="1" smtClean="0">
                <a:solidFill>
                  <a:srgbClr val="242729"/>
                </a:solidFill>
                <a:latin typeface="Prompt"/>
                <a:cs typeface="Prompt"/>
              </a:rPr>
              <a:t>xinetd.d</a:t>
            </a:r>
            <a:r>
              <a:rPr lang="de-AT" sz="2000" dirty="0" smtClean="0">
                <a:solidFill>
                  <a:srgbClr val="242729"/>
                </a:solidFill>
                <a:latin typeface="Prompt"/>
                <a:cs typeface="Prompt"/>
              </a:rPr>
              <a:t>/time-</a:t>
            </a:r>
            <a:r>
              <a:rPr lang="de-AT" sz="2000" dirty="0" err="1" smtClean="0">
                <a:solidFill>
                  <a:srgbClr val="242729"/>
                </a:solidFill>
                <a:latin typeface="Prompt"/>
                <a:cs typeface="Prompt"/>
              </a:rPr>
              <a:t>stream</a:t>
            </a:r>
            <a:endParaRPr lang="de-AT" sz="2000" dirty="0">
              <a:solidFill>
                <a:srgbClr val="242729"/>
              </a:solidFill>
              <a:latin typeface="Prompt"/>
              <a:cs typeface="Prompt"/>
            </a:endParaRPr>
          </a:p>
          <a:p>
            <a:endParaRPr lang="de-AT" sz="2000" dirty="0" smtClean="0">
              <a:solidFill>
                <a:srgbClr val="242729"/>
              </a:solidFill>
              <a:latin typeface="Prompt"/>
              <a:cs typeface="Prompt"/>
            </a:endParaRPr>
          </a:p>
          <a:p>
            <a:r>
              <a:rPr lang="de-AT" sz="2000" dirty="0">
                <a:latin typeface="Prompt"/>
                <a:cs typeface="Prompt"/>
              </a:rPr>
              <a:t> This </a:t>
            </a:r>
            <a:r>
              <a:rPr lang="de-AT" sz="2000" dirty="0" err="1">
                <a:latin typeface="Prompt"/>
                <a:cs typeface="Prompt"/>
              </a:rPr>
              <a:t>is</a:t>
            </a:r>
            <a:r>
              <a:rPr lang="de-AT" sz="2000" dirty="0">
                <a:latin typeface="Prompt"/>
                <a:cs typeface="Prompt"/>
              </a:rPr>
              <a:t> </a:t>
            </a:r>
            <a:r>
              <a:rPr lang="de-AT" sz="2000" dirty="0" err="1">
                <a:latin typeface="Prompt"/>
                <a:cs typeface="Prompt"/>
              </a:rPr>
              <a:t>the</a:t>
            </a:r>
            <a:r>
              <a:rPr lang="de-AT" sz="2000" dirty="0">
                <a:latin typeface="Prompt"/>
                <a:cs typeface="Prompt"/>
              </a:rPr>
              <a:t> </a:t>
            </a:r>
            <a:r>
              <a:rPr lang="de-AT" sz="2000" dirty="0" err="1">
                <a:latin typeface="Prompt"/>
                <a:cs typeface="Prompt"/>
              </a:rPr>
              <a:t>configuration</a:t>
            </a:r>
            <a:r>
              <a:rPr lang="de-AT" sz="2000" dirty="0">
                <a:latin typeface="Prompt"/>
                <a:cs typeface="Prompt"/>
              </a:rPr>
              <a:t> </a:t>
            </a:r>
            <a:r>
              <a:rPr lang="de-AT" sz="2000" dirty="0" err="1">
                <a:latin typeface="Prompt"/>
                <a:cs typeface="Prompt"/>
              </a:rPr>
              <a:t>for</a:t>
            </a:r>
            <a:r>
              <a:rPr lang="de-AT" sz="2000" dirty="0">
                <a:latin typeface="Prompt"/>
                <a:cs typeface="Prompt"/>
              </a:rPr>
              <a:t> </a:t>
            </a:r>
            <a:r>
              <a:rPr lang="de-AT" sz="2000" dirty="0" err="1">
                <a:latin typeface="Prompt"/>
                <a:cs typeface="Prompt"/>
              </a:rPr>
              <a:t>the</a:t>
            </a:r>
            <a:r>
              <a:rPr lang="de-AT" sz="2000" dirty="0">
                <a:latin typeface="Prompt"/>
                <a:cs typeface="Prompt"/>
              </a:rPr>
              <a:t> </a:t>
            </a:r>
            <a:r>
              <a:rPr lang="de-AT" sz="2000" dirty="0" err="1">
                <a:latin typeface="Prompt"/>
                <a:cs typeface="Prompt"/>
              </a:rPr>
              <a:t>tcp</a:t>
            </a:r>
            <a:r>
              <a:rPr lang="de-AT" sz="2000" dirty="0">
                <a:latin typeface="Prompt"/>
                <a:cs typeface="Prompt"/>
              </a:rPr>
              <a:t>/</a:t>
            </a:r>
            <a:r>
              <a:rPr lang="de-AT" sz="2000" dirty="0" err="1">
                <a:latin typeface="Prompt"/>
                <a:cs typeface="Prompt"/>
              </a:rPr>
              <a:t>stream</a:t>
            </a:r>
            <a:r>
              <a:rPr lang="de-AT" sz="2000" dirty="0">
                <a:latin typeface="Prompt"/>
                <a:cs typeface="Prompt"/>
              </a:rPr>
              <a:t> time </a:t>
            </a:r>
            <a:r>
              <a:rPr lang="de-AT" sz="2000" dirty="0" err="1">
                <a:latin typeface="Prompt"/>
                <a:cs typeface="Prompt"/>
              </a:rPr>
              <a:t>service</a:t>
            </a:r>
            <a:r>
              <a:rPr lang="de-AT" sz="2000" dirty="0">
                <a:latin typeface="Prompt"/>
                <a:cs typeface="Prompt"/>
              </a:rPr>
              <a:t>.</a:t>
            </a:r>
          </a:p>
          <a:p>
            <a:endParaRPr lang="de-AT" sz="2000" dirty="0">
              <a:latin typeface="Prompt"/>
              <a:cs typeface="Prompt"/>
            </a:endParaRPr>
          </a:p>
          <a:p>
            <a:r>
              <a:rPr lang="de-AT" sz="2000" dirty="0" err="1">
                <a:latin typeface="Prompt"/>
                <a:cs typeface="Prompt"/>
              </a:rPr>
              <a:t>service</a:t>
            </a:r>
            <a:r>
              <a:rPr lang="de-AT" sz="2000" dirty="0">
                <a:latin typeface="Prompt"/>
                <a:cs typeface="Prompt"/>
              </a:rPr>
              <a:t> time</a:t>
            </a:r>
          </a:p>
          <a:p>
            <a:r>
              <a:rPr lang="de-AT" sz="2000" dirty="0">
                <a:latin typeface="Prompt"/>
                <a:cs typeface="Prompt"/>
              </a:rPr>
              <a:t>{</a:t>
            </a:r>
          </a:p>
          <a:p>
            <a:r>
              <a:rPr lang="de-AT" sz="2000" dirty="0">
                <a:latin typeface="Prompt"/>
                <a:cs typeface="Prompt"/>
              </a:rPr>
              <a:t># This </a:t>
            </a:r>
            <a:r>
              <a:rPr lang="de-AT" sz="2000" dirty="0" err="1">
                <a:latin typeface="Prompt"/>
                <a:cs typeface="Prompt"/>
              </a:rPr>
              <a:t>is</a:t>
            </a:r>
            <a:r>
              <a:rPr lang="de-AT" sz="2000" dirty="0">
                <a:latin typeface="Prompt"/>
                <a:cs typeface="Prompt"/>
              </a:rPr>
              <a:t> </a:t>
            </a:r>
            <a:r>
              <a:rPr lang="de-AT" sz="2000" dirty="0" err="1">
                <a:latin typeface="Prompt"/>
                <a:cs typeface="Prompt"/>
              </a:rPr>
              <a:t>for</a:t>
            </a:r>
            <a:r>
              <a:rPr lang="de-AT" sz="2000" dirty="0">
                <a:latin typeface="Prompt"/>
                <a:cs typeface="Prompt"/>
              </a:rPr>
              <a:t> quick on </a:t>
            </a:r>
            <a:r>
              <a:rPr lang="de-AT" sz="2000" dirty="0" err="1">
                <a:latin typeface="Prompt"/>
                <a:cs typeface="Prompt"/>
              </a:rPr>
              <a:t>or</a:t>
            </a:r>
            <a:r>
              <a:rPr lang="de-AT" sz="2000" dirty="0">
                <a:latin typeface="Prompt"/>
                <a:cs typeface="Prompt"/>
              </a:rPr>
              <a:t> off </a:t>
            </a:r>
            <a:r>
              <a:rPr lang="de-AT" sz="2000" dirty="0" err="1">
                <a:latin typeface="Prompt"/>
                <a:cs typeface="Prompt"/>
              </a:rPr>
              <a:t>of</a:t>
            </a:r>
            <a:r>
              <a:rPr lang="de-AT" sz="2000" dirty="0">
                <a:latin typeface="Prompt"/>
                <a:cs typeface="Prompt"/>
              </a:rPr>
              <a:t> </a:t>
            </a:r>
            <a:r>
              <a:rPr lang="de-AT" sz="2000" dirty="0" err="1">
                <a:latin typeface="Prompt"/>
                <a:cs typeface="Prompt"/>
              </a:rPr>
              <a:t>the</a:t>
            </a:r>
            <a:r>
              <a:rPr lang="de-AT" sz="2000" dirty="0">
                <a:latin typeface="Prompt"/>
                <a:cs typeface="Prompt"/>
              </a:rPr>
              <a:t> </a:t>
            </a:r>
            <a:r>
              <a:rPr lang="de-AT" sz="2000" dirty="0" err="1">
                <a:latin typeface="Prompt"/>
                <a:cs typeface="Prompt"/>
              </a:rPr>
              <a:t>service</a:t>
            </a:r>
            <a:endParaRPr lang="de-AT" sz="2000" dirty="0">
              <a:latin typeface="Prompt"/>
              <a:cs typeface="Prompt"/>
            </a:endParaRPr>
          </a:p>
          <a:p>
            <a:r>
              <a:rPr lang="de-AT" sz="2000" dirty="0">
                <a:latin typeface="Prompt"/>
                <a:cs typeface="Prompt"/>
              </a:rPr>
              <a:t>        </a:t>
            </a:r>
            <a:r>
              <a:rPr lang="de-AT" sz="2000" dirty="0" err="1">
                <a:latin typeface="Prompt"/>
                <a:cs typeface="Prompt"/>
              </a:rPr>
              <a:t>disable</a:t>
            </a:r>
            <a:r>
              <a:rPr lang="de-AT" sz="2000" dirty="0">
                <a:latin typeface="Prompt"/>
                <a:cs typeface="Prompt"/>
              </a:rPr>
              <a:t>         = </a:t>
            </a:r>
            <a:r>
              <a:rPr lang="de-AT" sz="2000" dirty="0" err="1">
                <a:solidFill>
                  <a:srgbClr val="FF0000"/>
                </a:solidFill>
                <a:latin typeface="Prompt"/>
                <a:cs typeface="Prompt"/>
              </a:rPr>
              <a:t>no</a:t>
            </a:r>
            <a:endParaRPr lang="de-AT" sz="2000" dirty="0">
              <a:solidFill>
                <a:srgbClr val="FF0000"/>
              </a:solidFill>
              <a:latin typeface="Prompt"/>
              <a:cs typeface="Prompt"/>
            </a:endParaRPr>
          </a:p>
          <a:p>
            <a:endParaRPr lang="de-AT" sz="2000" dirty="0">
              <a:latin typeface="Prompt"/>
              <a:cs typeface="Prompt"/>
            </a:endParaRPr>
          </a:p>
          <a:p>
            <a:r>
              <a:rPr lang="de-AT" sz="2000" dirty="0">
                <a:latin typeface="Prompt"/>
                <a:cs typeface="Prompt"/>
              </a:rPr>
              <a:t># The </a:t>
            </a:r>
            <a:r>
              <a:rPr lang="de-AT" sz="2000" dirty="0" err="1">
                <a:latin typeface="Prompt"/>
                <a:cs typeface="Prompt"/>
              </a:rPr>
              <a:t>next</a:t>
            </a:r>
            <a:r>
              <a:rPr lang="de-AT" sz="2000" dirty="0">
                <a:latin typeface="Prompt"/>
                <a:cs typeface="Prompt"/>
              </a:rPr>
              <a:t> </a:t>
            </a:r>
            <a:r>
              <a:rPr lang="de-AT" sz="2000" dirty="0" err="1">
                <a:latin typeface="Prompt"/>
                <a:cs typeface="Prompt"/>
              </a:rPr>
              <a:t>attributes</a:t>
            </a:r>
            <a:r>
              <a:rPr lang="de-AT" sz="2000" dirty="0">
                <a:latin typeface="Prompt"/>
                <a:cs typeface="Prompt"/>
              </a:rPr>
              <a:t> </a:t>
            </a:r>
            <a:r>
              <a:rPr lang="de-AT" sz="2000" dirty="0" err="1">
                <a:latin typeface="Prompt"/>
                <a:cs typeface="Prompt"/>
              </a:rPr>
              <a:t>are</a:t>
            </a:r>
            <a:r>
              <a:rPr lang="de-AT" sz="2000" dirty="0">
                <a:latin typeface="Prompt"/>
                <a:cs typeface="Prompt"/>
              </a:rPr>
              <a:t> </a:t>
            </a:r>
            <a:r>
              <a:rPr lang="de-AT" sz="2000" dirty="0" err="1">
                <a:latin typeface="Prompt"/>
                <a:cs typeface="Prompt"/>
              </a:rPr>
              <a:t>mandatory</a:t>
            </a:r>
            <a:r>
              <a:rPr lang="de-AT" sz="2000" dirty="0">
                <a:latin typeface="Prompt"/>
                <a:cs typeface="Prompt"/>
              </a:rPr>
              <a:t> </a:t>
            </a:r>
            <a:r>
              <a:rPr lang="de-AT" sz="2000" dirty="0" err="1">
                <a:latin typeface="Prompt"/>
                <a:cs typeface="Prompt"/>
              </a:rPr>
              <a:t>for</a:t>
            </a:r>
            <a:r>
              <a:rPr lang="de-AT" sz="2000" dirty="0">
                <a:latin typeface="Prompt"/>
                <a:cs typeface="Prompt"/>
              </a:rPr>
              <a:t> all </a:t>
            </a:r>
            <a:r>
              <a:rPr lang="de-AT" sz="2000" dirty="0" err="1">
                <a:latin typeface="Prompt"/>
                <a:cs typeface="Prompt"/>
              </a:rPr>
              <a:t>services</a:t>
            </a:r>
            <a:endParaRPr lang="de-AT" sz="2000" dirty="0">
              <a:latin typeface="Prompt"/>
              <a:cs typeface="Prompt"/>
            </a:endParaRPr>
          </a:p>
          <a:p>
            <a:r>
              <a:rPr lang="de-AT" sz="2000" dirty="0">
                <a:latin typeface="Prompt"/>
                <a:cs typeface="Prompt"/>
              </a:rPr>
              <a:t>        </a:t>
            </a:r>
            <a:r>
              <a:rPr lang="de-AT" sz="2000" dirty="0" err="1">
                <a:latin typeface="Prompt"/>
                <a:cs typeface="Prompt"/>
              </a:rPr>
              <a:t>id</a:t>
            </a:r>
            <a:r>
              <a:rPr lang="de-AT" sz="2000" dirty="0">
                <a:latin typeface="Prompt"/>
                <a:cs typeface="Prompt"/>
              </a:rPr>
              <a:t>              = time-</a:t>
            </a:r>
            <a:r>
              <a:rPr lang="de-AT" sz="2000" dirty="0" err="1">
                <a:latin typeface="Prompt"/>
                <a:cs typeface="Prompt"/>
              </a:rPr>
              <a:t>stream</a:t>
            </a:r>
            <a:endParaRPr lang="de-AT" sz="2000" dirty="0">
              <a:latin typeface="Prompt"/>
              <a:cs typeface="Prompt"/>
            </a:endParaRPr>
          </a:p>
          <a:p>
            <a:r>
              <a:rPr lang="de-AT" sz="2000" dirty="0">
                <a:latin typeface="Prompt"/>
                <a:cs typeface="Prompt"/>
              </a:rPr>
              <a:t>        type            = INTERNAL</a:t>
            </a:r>
          </a:p>
          <a:p>
            <a:endParaRPr lang="de-AT" sz="2000" dirty="0" smtClean="0">
              <a:solidFill>
                <a:srgbClr val="242729"/>
              </a:solidFill>
              <a:latin typeface="Prompt"/>
              <a:cs typeface="Prompt"/>
            </a:endParaRPr>
          </a:p>
        </p:txBody>
      </p:sp>
      <p:pic>
        <p:nvPicPr>
          <p:cNvPr id="5"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0980"/>
            <a:ext cx="9144000" cy="123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43608" y="1412776"/>
            <a:ext cx="2187167" cy="553998"/>
          </a:xfrm>
          <a:prstGeom prst="rect">
            <a:avLst/>
          </a:prstGeom>
        </p:spPr>
        <p:txBody>
          <a:bodyPr wrap="none">
            <a:spAutoFit/>
          </a:bodyPr>
          <a:lstStyle/>
          <a:p>
            <a:r>
              <a:rPr lang="de-AT" sz="3000" dirty="0" smtClean="0">
                <a:solidFill>
                  <a:srgbClr val="FFFFFF"/>
                </a:solidFill>
                <a:latin typeface="Prompt"/>
                <a:cs typeface="Prompt"/>
              </a:rPr>
              <a:t>NTP Server</a:t>
            </a:r>
            <a:endParaRPr lang="en-US" sz="3000" dirty="0">
              <a:solidFill>
                <a:srgbClr val="FFFFFF"/>
              </a:solidFill>
            </a:endParaRPr>
          </a:p>
        </p:txBody>
      </p:sp>
      <p:pic>
        <p:nvPicPr>
          <p:cNvPr id="6"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073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hteck 2"/>
          <p:cNvSpPr/>
          <p:nvPr/>
        </p:nvSpPr>
        <p:spPr>
          <a:xfrm>
            <a:off x="107504" y="980728"/>
            <a:ext cx="7210130" cy="6463308"/>
          </a:xfrm>
          <a:prstGeom prst="rect">
            <a:avLst/>
          </a:prstGeom>
        </p:spPr>
        <p:txBody>
          <a:bodyPr wrap="square">
            <a:spAutoFit/>
          </a:bodyPr>
          <a:lstStyle/>
          <a:p>
            <a:r>
              <a:rPr lang="en-US" dirty="0" smtClean="0">
                <a:solidFill>
                  <a:srgbClr val="FF0000"/>
                </a:solidFill>
                <a:latin typeface="Prompt"/>
                <a:cs typeface="Prompt"/>
              </a:rPr>
              <a:t/>
            </a:r>
            <a:br>
              <a:rPr lang="en-US" dirty="0" smtClean="0">
                <a:solidFill>
                  <a:srgbClr val="FF0000"/>
                </a:solidFill>
                <a:latin typeface="Prompt"/>
                <a:cs typeface="Prompt"/>
              </a:rPr>
            </a:br>
            <a:r>
              <a:rPr lang="en-US" dirty="0" smtClean="0">
                <a:solidFill>
                  <a:srgbClr val="FF0000"/>
                </a:solidFill>
                <a:latin typeface="Prompt"/>
                <a:cs typeface="Prompt"/>
              </a:rPr>
              <a:t>interface </a:t>
            </a:r>
            <a:r>
              <a:rPr lang="en-US" dirty="0">
                <a:solidFill>
                  <a:srgbClr val="FF0000"/>
                </a:solidFill>
                <a:latin typeface="Prompt"/>
                <a:cs typeface="Prompt"/>
              </a:rPr>
              <a:t>Port-channel1 </a:t>
            </a:r>
            <a:r>
              <a:rPr lang="en-US" dirty="0" smtClean="0">
                <a:solidFill>
                  <a:srgbClr val="FF0000"/>
                </a:solidFill>
                <a:latin typeface="Prompt"/>
                <a:cs typeface="Prompt"/>
              </a:rPr>
              <a:t/>
            </a:r>
            <a:br>
              <a:rPr lang="en-US" dirty="0" smtClean="0">
                <a:solidFill>
                  <a:srgbClr val="FF0000"/>
                </a:solidFill>
                <a:latin typeface="Prompt"/>
                <a:cs typeface="Prompt"/>
              </a:rPr>
            </a:br>
            <a:r>
              <a:rPr lang="en-US" dirty="0" err="1" smtClean="0">
                <a:solidFill>
                  <a:srgbClr val="000000"/>
                </a:solidFill>
                <a:latin typeface="Prompt"/>
                <a:cs typeface="Prompt"/>
              </a:rPr>
              <a:t>ip</a:t>
            </a:r>
            <a:r>
              <a:rPr lang="en-US" dirty="0" smtClean="0">
                <a:solidFill>
                  <a:srgbClr val="000000"/>
                </a:solidFill>
                <a:latin typeface="Prompt"/>
                <a:cs typeface="Prompt"/>
              </a:rPr>
              <a:t> </a:t>
            </a:r>
            <a:r>
              <a:rPr lang="en-US" dirty="0">
                <a:solidFill>
                  <a:srgbClr val="000000"/>
                </a:solidFill>
                <a:latin typeface="Prompt"/>
                <a:cs typeface="Prompt"/>
              </a:rPr>
              <a:t>address 172.33.55.11 255.255.255.0 </a:t>
            </a:r>
            <a:r>
              <a:rPr lang="en-US" dirty="0" smtClean="0">
                <a:solidFill>
                  <a:srgbClr val="000000"/>
                </a:solidFill>
                <a:latin typeface="Prompt"/>
                <a:cs typeface="Prompt"/>
              </a:rPr>
              <a:t/>
            </a:r>
            <a:br>
              <a:rPr lang="en-US" dirty="0" smtClean="0">
                <a:solidFill>
                  <a:srgbClr val="000000"/>
                </a:solidFill>
                <a:latin typeface="Prompt"/>
                <a:cs typeface="Prompt"/>
              </a:rPr>
            </a:br>
            <a:r>
              <a:rPr lang="en-US" dirty="0" smtClean="0">
                <a:solidFill>
                  <a:srgbClr val="000000"/>
                </a:solidFill>
                <a:latin typeface="Prompt"/>
                <a:cs typeface="Prompt"/>
              </a:rPr>
              <a:t/>
            </a:r>
            <a:br>
              <a:rPr lang="en-US" dirty="0" smtClean="0">
                <a:solidFill>
                  <a:srgbClr val="000000"/>
                </a:solidFill>
                <a:latin typeface="Prompt"/>
                <a:cs typeface="Prompt"/>
              </a:rPr>
            </a:br>
            <a:r>
              <a:rPr lang="de-AT" dirty="0" err="1">
                <a:latin typeface="Prompt"/>
                <a:cs typeface="Prompt"/>
              </a:rPr>
              <a:t>interface</a:t>
            </a:r>
            <a:r>
              <a:rPr lang="de-AT" dirty="0">
                <a:latin typeface="Prompt"/>
                <a:cs typeface="Prompt"/>
              </a:rPr>
              <a:t> GigabitEthernet4/0/0 </a:t>
            </a:r>
            <a:r>
              <a:rPr lang="de-AT" dirty="0" smtClean="0">
                <a:latin typeface="Prompt"/>
                <a:cs typeface="Prompt"/>
              </a:rPr>
              <a:t/>
            </a:r>
            <a:br>
              <a:rPr lang="de-AT" dirty="0" smtClean="0">
                <a:latin typeface="Prompt"/>
                <a:cs typeface="Prompt"/>
              </a:rPr>
            </a:br>
            <a:r>
              <a:rPr lang="de-AT" dirty="0" err="1" smtClean="0">
                <a:latin typeface="Prompt"/>
                <a:cs typeface="Prompt"/>
              </a:rPr>
              <a:t>no</a:t>
            </a:r>
            <a:r>
              <a:rPr lang="de-AT" dirty="0" smtClean="0">
                <a:latin typeface="Prompt"/>
                <a:cs typeface="Prompt"/>
              </a:rPr>
              <a:t> </a:t>
            </a:r>
            <a:r>
              <a:rPr lang="de-AT" dirty="0" err="1">
                <a:latin typeface="Prompt"/>
                <a:cs typeface="Prompt"/>
              </a:rPr>
              <a:t>ip</a:t>
            </a:r>
            <a:r>
              <a:rPr lang="de-AT" dirty="0">
                <a:latin typeface="Prompt"/>
                <a:cs typeface="Prompt"/>
              </a:rPr>
              <a:t> </a:t>
            </a:r>
            <a:r>
              <a:rPr lang="de-AT" dirty="0" err="1">
                <a:latin typeface="Prompt"/>
                <a:cs typeface="Prompt"/>
              </a:rPr>
              <a:t>address</a:t>
            </a:r>
            <a:r>
              <a:rPr lang="de-AT" dirty="0">
                <a:latin typeface="Prompt"/>
                <a:cs typeface="Prompt"/>
              </a:rPr>
              <a:t> </a:t>
            </a:r>
            <a:r>
              <a:rPr lang="de-AT" dirty="0" smtClean="0">
                <a:latin typeface="Prompt"/>
                <a:cs typeface="Prompt"/>
              </a:rPr>
              <a:t/>
            </a:r>
            <a:br>
              <a:rPr lang="de-AT" dirty="0" smtClean="0">
                <a:latin typeface="Prompt"/>
                <a:cs typeface="Prompt"/>
              </a:rPr>
            </a:br>
            <a:r>
              <a:rPr lang="de-AT" dirty="0" err="1" smtClean="0">
                <a:solidFill>
                  <a:srgbClr val="FF0000"/>
                </a:solidFill>
                <a:latin typeface="Prompt"/>
                <a:cs typeface="Prompt"/>
              </a:rPr>
              <a:t>channel</a:t>
            </a:r>
            <a:r>
              <a:rPr lang="de-AT" dirty="0" smtClean="0">
                <a:solidFill>
                  <a:srgbClr val="FF0000"/>
                </a:solidFill>
                <a:latin typeface="Prompt"/>
                <a:cs typeface="Prompt"/>
              </a:rPr>
              <a:t>-group 1</a:t>
            </a:r>
            <a:br>
              <a:rPr lang="de-AT" dirty="0" smtClean="0">
                <a:solidFill>
                  <a:srgbClr val="FF0000"/>
                </a:solidFill>
                <a:latin typeface="Prompt"/>
                <a:cs typeface="Prompt"/>
              </a:rPr>
            </a:br>
            <a:r>
              <a:rPr lang="de-AT" dirty="0" smtClean="0">
                <a:latin typeface="Prompt"/>
                <a:cs typeface="Prompt"/>
              </a:rPr>
              <a:t/>
            </a:r>
            <a:br>
              <a:rPr lang="de-AT" dirty="0" smtClean="0">
                <a:latin typeface="Prompt"/>
                <a:cs typeface="Prompt"/>
              </a:rPr>
            </a:br>
            <a:r>
              <a:rPr lang="de-AT" dirty="0" err="1" smtClean="0">
                <a:latin typeface="Prompt"/>
                <a:cs typeface="Prompt"/>
              </a:rPr>
              <a:t>interface</a:t>
            </a:r>
            <a:r>
              <a:rPr lang="de-AT" dirty="0" smtClean="0">
                <a:latin typeface="Prompt"/>
                <a:cs typeface="Prompt"/>
              </a:rPr>
              <a:t> GigabitEthernet4/1/0</a:t>
            </a:r>
            <a:br>
              <a:rPr lang="de-AT" dirty="0" smtClean="0">
                <a:latin typeface="Prompt"/>
                <a:cs typeface="Prompt"/>
              </a:rPr>
            </a:br>
            <a:r>
              <a:rPr lang="de-AT" dirty="0" err="1" smtClean="0">
                <a:latin typeface="Prompt"/>
                <a:cs typeface="Prompt"/>
              </a:rPr>
              <a:t>no</a:t>
            </a:r>
            <a:r>
              <a:rPr lang="de-AT" dirty="0" smtClean="0">
                <a:latin typeface="Prompt"/>
                <a:cs typeface="Prompt"/>
              </a:rPr>
              <a:t> </a:t>
            </a:r>
            <a:r>
              <a:rPr lang="de-AT" dirty="0" err="1">
                <a:latin typeface="Prompt"/>
                <a:cs typeface="Prompt"/>
              </a:rPr>
              <a:t>ip</a:t>
            </a:r>
            <a:r>
              <a:rPr lang="de-AT" dirty="0">
                <a:latin typeface="Prompt"/>
                <a:cs typeface="Prompt"/>
              </a:rPr>
              <a:t> </a:t>
            </a:r>
            <a:r>
              <a:rPr lang="de-AT" dirty="0" err="1">
                <a:latin typeface="Prompt"/>
                <a:cs typeface="Prompt"/>
              </a:rPr>
              <a:t>address</a:t>
            </a:r>
            <a:r>
              <a:rPr lang="de-AT" dirty="0">
                <a:latin typeface="Prompt"/>
                <a:cs typeface="Prompt"/>
              </a:rPr>
              <a:t> </a:t>
            </a:r>
            <a:r>
              <a:rPr lang="de-AT" dirty="0" smtClean="0">
                <a:latin typeface="Prompt"/>
                <a:cs typeface="Prompt"/>
              </a:rPr>
              <a:t/>
            </a:r>
            <a:br>
              <a:rPr lang="de-AT" dirty="0" smtClean="0">
                <a:latin typeface="Prompt"/>
                <a:cs typeface="Prompt"/>
              </a:rPr>
            </a:br>
            <a:r>
              <a:rPr lang="de-AT" dirty="0" err="1" smtClean="0">
                <a:solidFill>
                  <a:srgbClr val="FF0000"/>
                </a:solidFill>
                <a:latin typeface="Prompt"/>
                <a:cs typeface="Prompt"/>
              </a:rPr>
              <a:t>channel</a:t>
            </a:r>
            <a:r>
              <a:rPr lang="de-AT" dirty="0">
                <a:solidFill>
                  <a:srgbClr val="FF0000"/>
                </a:solidFill>
                <a:latin typeface="Prompt"/>
                <a:cs typeface="Prompt"/>
              </a:rPr>
              <a:t>-group </a:t>
            </a:r>
            <a:r>
              <a:rPr lang="de-AT" dirty="0" smtClean="0">
                <a:solidFill>
                  <a:srgbClr val="FF0000"/>
                </a:solidFill>
                <a:latin typeface="Prompt"/>
                <a:cs typeface="Prompt"/>
              </a:rPr>
              <a:t>1</a:t>
            </a:r>
            <a:br>
              <a:rPr lang="de-AT" dirty="0" smtClean="0">
                <a:solidFill>
                  <a:srgbClr val="FF0000"/>
                </a:solidFill>
                <a:latin typeface="Prompt"/>
                <a:cs typeface="Prompt"/>
              </a:rPr>
            </a:br>
            <a:r>
              <a:rPr lang="de-AT" dirty="0" smtClean="0">
                <a:solidFill>
                  <a:srgbClr val="FF0000"/>
                </a:solidFill>
                <a:latin typeface="Prompt"/>
                <a:cs typeface="Prompt"/>
              </a:rPr>
              <a:t/>
            </a:r>
            <a:br>
              <a:rPr lang="de-AT" dirty="0" smtClean="0">
                <a:solidFill>
                  <a:srgbClr val="FF0000"/>
                </a:solidFill>
                <a:latin typeface="Prompt"/>
                <a:cs typeface="Prompt"/>
              </a:rPr>
            </a:br>
            <a:r>
              <a:rPr lang="de-AT" dirty="0" err="1">
                <a:solidFill>
                  <a:srgbClr val="000000"/>
                </a:solidFill>
                <a:latin typeface="Prompt"/>
                <a:cs typeface="Prompt"/>
              </a:rPr>
              <a:t>ip</a:t>
            </a:r>
            <a:r>
              <a:rPr lang="de-AT" dirty="0">
                <a:solidFill>
                  <a:srgbClr val="000000"/>
                </a:solidFill>
                <a:latin typeface="Prompt"/>
                <a:cs typeface="Prompt"/>
              </a:rPr>
              <a:t> route 0.0.0.0 0.0.0.0 172.33.55.254</a:t>
            </a:r>
            <a:br>
              <a:rPr lang="de-AT" dirty="0">
                <a:solidFill>
                  <a:srgbClr val="000000"/>
                </a:solidFill>
                <a:latin typeface="Prompt"/>
                <a:cs typeface="Prompt"/>
              </a:rPr>
            </a:br>
            <a:r>
              <a:rPr lang="de-AT" dirty="0">
                <a:solidFill>
                  <a:srgbClr val="000000"/>
                </a:solidFill>
                <a:latin typeface="Prompt"/>
                <a:cs typeface="Prompt"/>
              </a:rPr>
              <a:t/>
            </a:r>
            <a:br>
              <a:rPr lang="de-AT" dirty="0">
                <a:solidFill>
                  <a:srgbClr val="000000"/>
                </a:solidFill>
                <a:latin typeface="Prompt"/>
                <a:cs typeface="Prompt"/>
              </a:rPr>
            </a:br>
            <a:r>
              <a:rPr lang="de-AT" dirty="0" err="1">
                <a:solidFill>
                  <a:srgbClr val="000000"/>
                </a:solidFill>
                <a:latin typeface="Prompt"/>
                <a:cs typeface="Prompt"/>
              </a:rPr>
              <a:t>controller</a:t>
            </a:r>
            <a:r>
              <a:rPr lang="de-AT" dirty="0">
                <a:solidFill>
                  <a:srgbClr val="000000"/>
                </a:solidFill>
                <a:latin typeface="Prompt"/>
                <a:cs typeface="Prompt"/>
              </a:rPr>
              <a:t> Integrated-Cable 5/0/0 </a:t>
            </a:r>
            <a:br>
              <a:rPr lang="de-AT" dirty="0">
                <a:solidFill>
                  <a:srgbClr val="000000"/>
                </a:solidFill>
                <a:latin typeface="Prompt"/>
                <a:cs typeface="Prompt"/>
              </a:rPr>
            </a:br>
            <a:r>
              <a:rPr lang="de-AT" dirty="0" err="1">
                <a:solidFill>
                  <a:srgbClr val="000000"/>
                </a:solidFill>
                <a:latin typeface="Prompt"/>
                <a:cs typeface="Prompt"/>
              </a:rPr>
              <a:t>rf-channel</a:t>
            </a:r>
            <a:r>
              <a:rPr lang="de-AT" dirty="0">
                <a:solidFill>
                  <a:srgbClr val="000000"/>
                </a:solidFill>
                <a:latin typeface="Prompt"/>
                <a:cs typeface="Prompt"/>
              </a:rPr>
              <a:t> 0 </a:t>
            </a:r>
            <a:r>
              <a:rPr lang="de-AT" dirty="0" err="1">
                <a:solidFill>
                  <a:srgbClr val="000000"/>
                </a:solidFill>
                <a:latin typeface="Prompt"/>
                <a:cs typeface="Prompt"/>
              </a:rPr>
              <a:t>cable</a:t>
            </a:r>
            <a:r>
              <a:rPr lang="de-AT" dirty="0">
                <a:solidFill>
                  <a:srgbClr val="000000"/>
                </a:solidFill>
                <a:latin typeface="Prompt"/>
                <a:cs typeface="Prompt"/>
              </a:rPr>
              <a:t> </a:t>
            </a:r>
            <a:r>
              <a:rPr lang="de-AT" dirty="0" err="1">
                <a:solidFill>
                  <a:srgbClr val="000000"/>
                </a:solidFill>
                <a:latin typeface="Prompt"/>
                <a:cs typeface="Prompt"/>
              </a:rPr>
              <a:t>downstream</a:t>
            </a:r>
            <a:r>
              <a:rPr lang="de-AT" dirty="0">
                <a:solidFill>
                  <a:srgbClr val="000000"/>
                </a:solidFill>
                <a:latin typeface="Prompt"/>
                <a:cs typeface="Prompt"/>
              </a:rPr>
              <a:t> </a:t>
            </a:r>
            <a:r>
              <a:rPr lang="de-AT" dirty="0" err="1">
                <a:solidFill>
                  <a:srgbClr val="000000"/>
                </a:solidFill>
                <a:latin typeface="Prompt"/>
                <a:cs typeface="Prompt"/>
              </a:rPr>
              <a:t>channel-id</a:t>
            </a:r>
            <a:r>
              <a:rPr lang="de-AT" dirty="0">
                <a:solidFill>
                  <a:srgbClr val="000000"/>
                </a:solidFill>
                <a:latin typeface="Prompt"/>
                <a:cs typeface="Prompt"/>
              </a:rPr>
              <a:t> 1 </a:t>
            </a:r>
            <a:br>
              <a:rPr lang="de-AT" dirty="0">
                <a:solidFill>
                  <a:srgbClr val="000000"/>
                </a:solidFill>
                <a:latin typeface="Prompt"/>
                <a:cs typeface="Prompt"/>
              </a:rPr>
            </a:br>
            <a:r>
              <a:rPr lang="de-AT" dirty="0" err="1">
                <a:solidFill>
                  <a:srgbClr val="000000"/>
                </a:solidFill>
                <a:latin typeface="Prompt"/>
                <a:cs typeface="Prompt"/>
              </a:rPr>
              <a:t>rf-channel</a:t>
            </a:r>
            <a:r>
              <a:rPr lang="de-AT" dirty="0">
                <a:solidFill>
                  <a:srgbClr val="000000"/>
                </a:solidFill>
                <a:latin typeface="Prompt"/>
                <a:cs typeface="Prompt"/>
              </a:rPr>
              <a:t> 0 </a:t>
            </a:r>
            <a:r>
              <a:rPr lang="de-AT" dirty="0" err="1">
                <a:solidFill>
                  <a:srgbClr val="000000"/>
                </a:solidFill>
                <a:latin typeface="Prompt"/>
                <a:cs typeface="Prompt"/>
              </a:rPr>
              <a:t>frequency</a:t>
            </a:r>
            <a:r>
              <a:rPr lang="de-AT" dirty="0">
                <a:solidFill>
                  <a:srgbClr val="000000"/>
                </a:solidFill>
                <a:latin typeface="Prompt"/>
                <a:cs typeface="Prompt"/>
              </a:rPr>
              <a:t> </a:t>
            </a:r>
            <a:r>
              <a:rPr lang="de-AT" dirty="0">
                <a:solidFill>
                  <a:srgbClr val="FF0000"/>
                </a:solidFill>
                <a:latin typeface="Prompt"/>
                <a:cs typeface="Prompt"/>
              </a:rPr>
              <a:t>386000000</a:t>
            </a:r>
            <a:r>
              <a:rPr lang="de-AT" dirty="0">
                <a:solidFill>
                  <a:srgbClr val="000000"/>
                </a:solidFill>
                <a:latin typeface="Prompt"/>
                <a:cs typeface="Prompt"/>
              </a:rPr>
              <a:t> </a:t>
            </a:r>
            <a:r>
              <a:rPr lang="de-AT" dirty="0" err="1">
                <a:solidFill>
                  <a:srgbClr val="000000"/>
                </a:solidFill>
                <a:latin typeface="Prompt"/>
                <a:cs typeface="Prompt"/>
              </a:rPr>
              <a:t>annex</a:t>
            </a:r>
            <a:r>
              <a:rPr lang="de-AT" dirty="0">
                <a:solidFill>
                  <a:srgbClr val="000000"/>
                </a:solidFill>
                <a:latin typeface="Prompt"/>
                <a:cs typeface="Prompt"/>
              </a:rPr>
              <a:t> </a:t>
            </a:r>
            <a:r>
              <a:rPr lang="de-AT" dirty="0">
                <a:solidFill>
                  <a:srgbClr val="FF0000"/>
                </a:solidFill>
                <a:latin typeface="Prompt"/>
                <a:cs typeface="Prompt"/>
              </a:rPr>
              <a:t>A</a:t>
            </a:r>
            <a:r>
              <a:rPr lang="de-AT" dirty="0">
                <a:solidFill>
                  <a:srgbClr val="000000"/>
                </a:solidFill>
                <a:latin typeface="Prompt"/>
                <a:cs typeface="Prompt"/>
              </a:rPr>
              <a:t> </a:t>
            </a:r>
            <a:r>
              <a:rPr lang="de-AT" dirty="0" err="1">
                <a:solidFill>
                  <a:srgbClr val="000000"/>
                </a:solidFill>
                <a:latin typeface="Prompt"/>
                <a:cs typeface="Prompt"/>
              </a:rPr>
              <a:t>modulation</a:t>
            </a:r>
            <a:r>
              <a:rPr lang="de-AT" dirty="0">
                <a:solidFill>
                  <a:srgbClr val="000000"/>
                </a:solidFill>
                <a:latin typeface="Prompt"/>
                <a:cs typeface="Prompt"/>
              </a:rPr>
              <a:t> </a:t>
            </a:r>
            <a:r>
              <a:rPr lang="de-AT" dirty="0">
                <a:solidFill>
                  <a:srgbClr val="FF0000"/>
                </a:solidFill>
                <a:latin typeface="Prompt"/>
                <a:cs typeface="Prompt"/>
              </a:rPr>
              <a:t>256qam</a:t>
            </a:r>
            <a:r>
              <a:rPr lang="de-AT" dirty="0">
                <a:solidFill>
                  <a:srgbClr val="000000"/>
                </a:solidFill>
                <a:latin typeface="Prompt"/>
                <a:cs typeface="Prompt"/>
              </a:rPr>
              <a:t> </a:t>
            </a:r>
            <a:r>
              <a:rPr lang="de-AT" dirty="0" err="1">
                <a:solidFill>
                  <a:srgbClr val="000000"/>
                </a:solidFill>
                <a:latin typeface="Prompt"/>
                <a:cs typeface="Prompt"/>
              </a:rPr>
              <a:t>interleave</a:t>
            </a:r>
            <a:r>
              <a:rPr lang="de-AT" dirty="0">
                <a:solidFill>
                  <a:srgbClr val="000000"/>
                </a:solidFill>
                <a:latin typeface="Prompt"/>
                <a:cs typeface="Prompt"/>
              </a:rPr>
              <a:t> 12 </a:t>
            </a:r>
            <a:br>
              <a:rPr lang="de-AT" dirty="0">
                <a:solidFill>
                  <a:srgbClr val="000000"/>
                </a:solidFill>
                <a:latin typeface="Prompt"/>
                <a:cs typeface="Prompt"/>
              </a:rPr>
            </a:br>
            <a:r>
              <a:rPr lang="de-AT" dirty="0" err="1">
                <a:solidFill>
                  <a:srgbClr val="000000"/>
                </a:solidFill>
                <a:latin typeface="Prompt"/>
                <a:cs typeface="Prompt"/>
              </a:rPr>
              <a:t>rf-channel</a:t>
            </a:r>
            <a:r>
              <a:rPr lang="de-AT" dirty="0">
                <a:solidFill>
                  <a:srgbClr val="000000"/>
                </a:solidFill>
                <a:latin typeface="Prompt"/>
                <a:cs typeface="Prompt"/>
              </a:rPr>
              <a:t> 0 </a:t>
            </a:r>
            <a:r>
              <a:rPr lang="de-AT" dirty="0" err="1">
                <a:solidFill>
                  <a:srgbClr val="000000"/>
                </a:solidFill>
                <a:latin typeface="Prompt"/>
                <a:cs typeface="Prompt"/>
              </a:rPr>
              <a:t>rf</a:t>
            </a:r>
            <a:r>
              <a:rPr lang="de-AT" dirty="0">
                <a:solidFill>
                  <a:srgbClr val="000000"/>
                </a:solidFill>
                <a:latin typeface="Prompt"/>
                <a:cs typeface="Prompt"/>
              </a:rPr>
              <a:t>-power </a:t>
            </a:r>
            <a:r>
              <a:rPr lang="de-AT" dirty="0">
                <a:solidFill>
                  <a:srgbClr val="FF0000"/>
                </a:solidFill>
                <a:latin typeface="Prompt"/>
                <a:cs typeface="Prompt"/>
              </a:rPr>
              <a:t>52.0</a:t>
            </a:r>
            <a:r>
              <a:rPr lang="de-AT" dirty="0">
                <a:solidFill>
                  <a:srgbClr val="000000"/>
                </a:solidFill>
                <a:latin typeface="Prompt"/>
                <a:cs typeface="Prompt"/>
              </a:rPr>
              <a:t> </a:t>
            </a:r>
            <a:br>
              <a:rPr lang="de-AT" dirty="0">
                <a:solidFill>
                  <a:srgbClr val="000000"/>
                </a:solidFill>
                <a:latin typeface="Prompt"/>
                <a:cs typeface="Prompt"/>
              </a:rPr>
            </a:br>
            <a:r>
              <a:rPr lang="de-AT" dirty="0" err="1">
                <a:solidFill>
                  <a:srgbClr val="FF0000"/>
                </a:solidFill>
                <a:latin typeface="Prompt"/>
                <a:cs typeface="Prompt"/>
              </a:rPr>
              <a:t>no</a:t>
            </a:r>
            <a:r>
              <a:rPr lang="de-AT" dirty="0">
                <a:solidFill>
                  <a:srgbClr val="000000"/>
                </a:solidFill>
                <a:latin typeface="Prompt"/>
                <a:cs typeface="Prompt"/>
              </a:rPr>
              <a:t> </a:t>
            </a:r>
            <a:r>
              <a:rPr lang="de-AT" dirty="0" err="1">
                <a:solidFill>
                  <a:srgbClr val="000000"/>
                </a:solidFill>
                <a:latin typeface="Prompt"/>
                <a:cs typeface="Prompt"/>
              </a:rPr>
              <a:t>rf-channel</a:t>
            </a:r>
            <a:r>
              <a:rPr lang="de-AT" dirty="0">
                <a:solidFill>
                  <a:srgbClr val="000000"/>
                </a:solidFill>
                <a:latin typeface="Prompt"/>
                <a:cs typeface="Prompt"/>
              </a:rPr>
              <a:t> 0 </a:t>
            </a:r>
            <a:r>
              <a:rPr lang="de-AT" dirty="0" err="1">
                <a:solidFill>
                  <a:srgbClr val="FF0000"/>
                </a:solidFill>
                <a:latin typeface="Prompt"/>
                <a:cs typeface="Prompt"/>
              </a:rPr>
              <a:t>rf-shutdown</a:t>
            </a:r>
            <a:endParaRPr lang="de-AT" dirty="0">
              <a:solidFill>
                <a:srgbClr val="FF0000"/>
              </a:solidFill>
              <a:latin typeface="Prompt"/>
              <a:cs typeface="Prompt"/>
            </a:endParaRPr>
          </a:p>
          <a:p>
            <a:r>
              <a:rPr lang="de-AT" dirty="0">
                <a:solidFill>
                  <a:srgbClr val="000000"/>
                </a:solidFill>
                <a:latin typeface="Prompt"/>
                <a:cs typeface="Prompt"/>
              </a:rPr>
              <a:t> </a:t>
            </a:r>
            <a:r>
              <a:rPr lang="de-AT" dirty="0">
                <a:latin typeface="Prompt"/>
                <a:cs typeface="Prompt"/>
              </a:rPr>
              <a:t/>
            </a:r>
            <a:br>
              <a:rPr lang="de-AT" dirty="0">
                <a:latin typeface="Prompt"/>
                <a:cs typeface="Prompt"/>
              </a:rPr>
            </a:br>
            <a:endParaRPr lang="de-AT" dirty="0">
              <a:latin typeface="Prompt"/>
              <a:cs typeface="Prompt"/>
            </a:endParaRPr>
          </a:p>
          <a:p>
            <a:endParaRPr lang="de-AT" dirty="0">
              <a:solidFill>
                <a:srgbClr val="FF0000"/>
              </a:solidFill>
              <a:latin typeface="Prompt"/>
              <a:cs typeface="Prompt"/>
            </a:endParaRPr>
          </a:p>
        </p:txBody>
      </p:sp>
      <p:pic>
        <p:nvPicPr>
          <p:cNvPr id="4" name="Picture 3" descr="C:\Users\Artur\Desktop\albismart-logo-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rtur\Desktop\logo-web-14579490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rtur\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774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323528" y="980728"/>
            <a:ext cx="6534472" cy="4093428"/>
          </a:xfrm>
          <a:prstGeom prst="rect">
            <a:avLst/>
          </a:prstGeom>
        </p:spPr>
        <p:txBody>
          <a:bodyPr wrap="square">
            <a:spAutoFit/>
          </a:bodyPr>
          <a:lstStyle/>
          <a:p>
            <a:r>
              <a:rPr lang="de-AT" sz="2000" dirty="0" err="1" smtClean="0">
                <a:solidFill>
                  <a:srgbClr val="000000"/>
                </a:solidFill>
                <a:latin typeface="Prompt"/>
                <a:cs typeface="Prompt"/>
              </a:rPr>
              <a:t>interface</a:t>
            </a:r>
            <a:r>
              <a:rPr lang="de-AT" sz="2000" dirty="0" smtClean="0">
                <a:solidFill>
                  <a:srgbClr val="000000"/>
                </a:solidFill>
                <a:latin typeface="Prompt"/>
                <a:cs typeface="Prompt"/>
              </a:rPr>
              <a:t> </a:t>
            </a:r>
            <a:r>
              <a:rPr lang="de-AT" sz="2000" dirty="0">
                <a:solidFill>
                  <a:srgbClr val="000000"/>
                </a:solidFill>
                <a:latin typeface="Prompt"/>
                <a:cs typeface="Prompt"/>
              </a:rPr>
              <a:t>Bundle1 </a:t>
            </a:r>
            <a:br>
              <a:rPr lang="de-AT" sz="2000" dirty="0">
                <a:solidFill>
                  <a:srgbClr val="000000"/>
                </a:solidFill>
                <a:latin typeface="Prompt"/>
                <a:cs typeface="Prompt"/>
              </a:rPr>
            </a:br>
            <a:r>
              <a:rPr lang="de-AT" sz="2000" dirty="0" err="1" smtClean="0">
                <a:solidFill>
                  <a:srgbClr val="000000"/>
                </a:solidFill>
                <a:latin typeface="Prompt"/>
                <a:cs typeface="Prompt"/>
              </a:rPr>
              <a:t>ip</a:t>
            </a:r>
            <a:r>
              <a:rPr lang="de-AT" sz="2000" dirty="0" smtClean="0">
                <a:solidFill>
                  <a:srgbClr val="000000"/>
                </a:solidFill>
                <a:latin typeface="Prompt"/>
                <a:cs typeface="Prompt"/>
              </a:rPr>
              <a:t> </a:t>
            </a:r>
            <a:r>
              <a:rPr lang="de-AT" sz="2000" dirty="0" err="1">
                <a:solidFill>
                  <a:srgbClr val="000000"/>
                </a:solidFill>
                <a:latin typeface="Prompt"/>
                <a:cs typeface="Prompt"/>
              </a:rPr>
              <a:t>address</a:t>
            </a:r>
            <a:r>
              <a:rPr lang="de-AT" sz="2000" dirty="0">
                <a:solidFill>
                  <a:srgbClr val="000000"/>
                </a:solidFill>
                <a:latin typeface="Prompt"/>
                <a:cs typeface="Prompt"/>
              </a:rPr>
              <a:t> 10.15.0.1 255.255.0.0 </a:t>
            </a:r>
            <a:r>
              <a:rPr lang="de-AT" sz="2000" dirty="0" err="1">
                <a:solidFill>
                  <a:srgbClr val="000000"/>
                </a:solidFill>
                <a:latin typeface="Prompt"/>
                <a:cs typeface="Prompt"/>
              </a:rPr>
              <a:t>secondary</a:t>
            </a:r>
            <a:r>
              <a:rPr lang="de-AT" sz="2000" dirty="0">
                <a:solidFill>
                  <a:srgbClr val="000000"/>
                </a:solidFill>
                <a:latin typeface="Prompt"/>
                <a:cs typeface="Prompt"/>
              </a:rPr>
              <a:t> </a:t>
            </a:r>
            <a:br>
              <a:rPr lang="de-AT" sz="2000" dirty="0">
                <a:solidFill>
                  <a:srgbClr val="000000"/>
                </a:solidFill>
                <a:latin typeface="Prompt"/>
                <a:cs typeface="Prompt"/>
              </a:rPr>
            </a:br>
            <a:r>
              <a:rPr lang="de-AT" sz="2000" dirty="0" err="1">
                <a:solidFill>
                  <a:srgbClr val="000000"/>
                </a:solidFill>
                <a:latin typeface="Prompt"/>
                <a:cs typeface="Prompt"/>
              </a:rPr>
              <a:t>ip</a:t>
            </a:r>
            <a:r>
              <a:rPr lang="de-AT" sz="2000" dirty="0">
                <a:solidFill>
                  <a:srgbClr val="000000"/>
                </a:solidFill>
                <a:latin typeface="Prompt"/>
                <a:cs typeface="Prompt"/>
              </a:rPr>
              <a:t> </a:t>
            </a:r>
            <a:r>
              <a:rPr lang="de-AT" sz="2000" dirty="0" err="1">
                <a:solidFill>
                  <a:srgbClr val="000000"/>
                </a:solidFill>
                <a:latin typeface="Prompt"/>
                <a:cs typeface="Prompt"/>
              </a:rPr>
              <a:t>address</a:t>
            </a:r>
            <a:r>
              <a:rPr lang="de-AT" sz="2000" dirty="0">
                <a:solidFill>
                  <a:srgbClr val="000000"/>
                </a:solidFill>
                <a:latin typeface="Prompt"/>
                <a:cs typeface="Prompt"/>
              </a:rPr>
              <a:t> 10.0.0.1 255.255.0.0 </a:t>
            </a:r>
            <a:br>
              <a:rPr lang="de-AT" sz="2000" dirty="0">
                <a:solidFill>
                  <a:srgbClr val="000000"/>
                </a:solidFill>
                <a:latin typeface="Prompt"/>
                <a:cs typeface="Prompt"/>
              </a:rPr>
            </a:br>
            <a:r>
              <a:rPr lang="de-AT" sz="2000" dirty="0" err="1">
                <a:solidFill>
                  <a:srgbClr val="000000"/>
                </a:solidFill>
                <a:latin typeface="Prompt"/>
                <a:cs typeface="Prompt"/>
              </a:rPr>
              <a:t>cable</a:t>
            </a:r>
            <a:r>
              <a:rPr lang="de-AT" sz="2000" dirty="0">
                <a:solidFill>
                  <a:srgbClr val="000000"/>
                </a:solidFill>
                <a:latin typeface="Prompt"/>
                <a:cs typeface="Prompt"/>
              </a:rPr>
              <a:t> </a:t>
            </a:r>
            <a:r>
              <a:rPr lang="de-AT" sz="2000" dirty="0" err="1">
                <a:solidFill>
                  <a:srgbClr val="000000"/>
                </a:solidFill>
                <a:latin typeface="Prompt"/>
                <a:cs typeface="Prompt"/>
              </a:rPr>
              <a:t>dhcp-giaddr</a:t>
            </a:r>
            <a:r>
              <a:rPr lang="de-AT" sz="2000" dirty="0">
                <a:solidFill>
                  <a:srgbClr val="000000"/>
                </a:solidFill>
                <a:latin typeface="Prompt"/>
                <a:cs typeface="Prompt"/>
              </a:rPr>
              <a:t> </a:t>
            </a:r>
            <a:r>
              <a:rPr lang="de-AT" sz="2000" dirty="0" err="1">
                <a:solidFill>
                  <a:srgbClr val="000000"/>
                </a:solidFill>
                <a:latin typeface="Prompt"/>
                <a:cs typeface="Prompt"/>
              </a:rPr>
              <a:t>policy</a:t>
            </a:r>
            <a:r>
              <a:rPr lang="de-AT" sz="2000" dirty="0">
                <a:solidFill>
                  <a:srgbClr val="000000"/>
                </a:solidFill>
                <a:latin typeface="Prompt"/>
                <a:cs typeface="Prompt"/>
              </a:rPr>
              <a:t> </a:t>
            </a:r>
            <a:br>
              <a:rPr lang="de-AT" sz="2000" dirty="0">
                <a:solidFill>
                  <a:srgbClr val="000000"/>
                </a:solidFill>
                <a:latin typeface="Prompt"/>
                <a:cs typeface="Prompt"/>
              </a:rPr>
            </a:br>
            <a:r>
              <a:rPr lang="de-AT" sz="2000" dirty="0" err="1">
                <a:solidFill>
                  <a:srgbClr val="000000"/>
                </a:solidFill>
                <a:latin typeface="Prompt"/>
                <a:cs typeface="Prompt"/>
              </a:rPr>
              <a:t>cable</a:t>
            </a:r>
            <a:r>
              <a:rPr lang="de-AT" sz="2000" dirty="0">
                <a:solidFill>
                  <a:srgbClr val="000000"/>
                </a:solidFill>
                <a:latin typeface="Prompt"/>
                <a:cs typeface="Prompt"/>
              </a:rPr>
              <a:t> </a:t>
            </a:r>
            <a:r>
              <a:rPr lang="de-AT" sz="2000" dirty="0" err="1">
                <a:solidFill>
                  <a:srgbClr val="000000"/>
                </a:solidFill>
                <a:latin typeface="Prompt"/>
                <a:cs typeface="Prompt"/>
              </a:rPr>
              <a:t>helper-address</a:t>
            </a:r>
            <a:r>
              <a:rPr lang="de-AT" sz="2000" dirty="0">
                <a:solidFill>
                  <a:srgbClr val="000000"/>
                </a:solidFill>
                <a:latin typeface="Prompt"/>
                <a:cs typeface="Prompt"/>
              </a:rPr>
              <a:t> 172.33.55.10 </a:t>
            </a:r>
            <a:r>
              <a:rPr lang="de-AT" sz="2000" dirty="0" err="1">
                <a:solidFill>
                  <a:srgbClr val="000000"/>
                </a:solidFill>
                <a:latin typeface="Prompt"/>
                <a:cs typeface="Prompt"/>
              </a:rPr>
              <a:t>cable</a:t>
            </a:r>
            <a:r>
              <a:rPr lang="de-AT" sz="2000" dirty="0">
                <a:solidFill>
                  <a:srgbClr val="000000"/>
                </a:solidFill>
                <a:latin typeface="Prompt"/>
                <a:cs typeface="Prompt"/>
              </a:rPr>
              <a:t>-modem </a:t>
            </a:r>
            <a:br>
              <a:rPr lang="de-AT" sz="2000" dirty="0">
                <a:solidFill>
                  <a:srgbClr val="000000"/>
                </a:solidFill>
                <a:latin typeface="Prompt"/>
                <a:cs typeface="Prompt"/>
              </a:rPr>
            </a:br>
            <a:r>
              <a:rPr lang="de-AT" sz="2000" dirty="0" err="1">
                <a:solidFill>
                  <a:srgbClr val="000000"/>
                </a:solidFill>
                <a:latin typeface="Prompt"/>
                <a:cs typeface="Prompt"/>
              </a:rPr>
              <a:t>cable</a:t>
            </a:r>
            <a:r>
              <a:rPr lang="de-AT" sz="2000" dirty="0">
                <a:solidFill>
                  <a:srgbClr val="000000"/>
                </a:solidFill>
                <a:latin typeface="Prompt"/>
                <a:cs typeface="Prompt"/>
              </a:rPr>
              <a:t> </a:t>
            </a:r>
            <a:r>
              <a:rPr lang="de-AT" sz="2000" dirty="0" err="1">
                <a:solidFill>
                  <a:srgbClr val="000000"/>
                </a:solidFill>
                <a:latin typeface="Prompt"/>
                <a:cs typeface="Prompt"/>
              </a:rPr>
              <a:t>helper-address</a:t>
            </a:r>
            <a:r>
              <a:rPr lang="de-AT" sz="2000" dirty="0">
                <a:solidFill>
                  <a:srgbClr val="000000"/>
                </a:solidFill>
                <a:latin typeface="Prompt"/>
                <a:cs typeface="Prompt"/>
              </a:rPr>
              <a:t> 172.33.55.10 host </a:t>
            </a:r>
            <a:r>
              <a:rPr lang="de-AT" sz="2000" dirty="0" smtClean="0">
                <a:solidFill>
                  <a:srgbClr val="000000"/>
                </a:solidFill>
                <a:latin typeface="Prompt"/>
                <a:cs typeface="Prompt"/>
              </a:rPr>
              <a:t/>
            </a:r>
            <a:br>
              <a:rPr lang="de-AT" sz="2000" dirty="0" smtClean="0">
                <a:solidFill>
                  <a:srgbClr val="000000"/>
                </a:solidFill>
                <a:latin typeface="Prompt"/>
                <a:cs typeface="Prompt"/>
              </a:rPr>
            </a:br>
            <a:r>
              <a:rPr lang="de-AT" sz="2000" dirty="0" err="1" smtClean="0">
                <a:solidFill>
                  <a:srgbClr val="000000"/>
                </a:solidFill>
                <a:latin typeface="Prompt"/>
                <a:cs typeface="Prompt"/>
              </a:rPr>
              <a:t>arp</a:t>
            </a:r>
            <a:r>
              <a:rPr lang="de-AT" sz="2000" dirty="0" smtClean="0">
                <a:solidFill>
                  <a:srgbClr val="000000"/>
                </a:solidFill>
                <a:latin typeface="Prompt"/>
                <a:cs typeface="Prompt"/>
              </a:rPr>
              <a:t> </a:t>
            </a:r>
            <a:r>
              <a:rPr lang="de-AT" sz="2000" dirty="0" err="1" smtClean="0">
                <a:solidFill>
                  <a:srgbClr val="000000"/>
                </a:solidFill>
                <a:latin typeface="Prompt"/>
                <a:cs typeface="Prompt"/>
              </a:rPr>
              <a:t>timeout</a:t>
            </a:r>
            <a:r>
              <a:rPr lang="de-AT" sz="2000" dirty="0" smtClean="0">
                <a:solidFill>
                  <a:srgbClr val="000000"/>
                </a:solidFill>
                <a:latin typeface="Prompt"/>
                <a:cs typeface="Prompt"/>
              </a:rPr>
              <a:t> 180 </a:t>
            </a:r>
            <a:endParaRPr lang="en-US" sz="2000" dirty="0" smtClean="0">
              <a:solidFill>
                <a:srgbClr val="000000"/>
              </a:solidFill>
              <a:latin typeface="Prompt"/>
              <a:cs typeface="Prompt"/>
            </a:endParaRPr>
          </a:p>
          <a:p>
            <a:endParaRPr lang="en-US" sz="2000" dirty="0" smtClean="0">
              <a:solidFill>
                <a:srgbClr val="000000"/>
              </a:solidFill>
              <a:latin typeface="Prompt"/>
              <a:cs typeface="Prompt"/>
            </a:endParaRPr>
          </a:p>
          <a:p>
            <a:r>
              <a:rPr lang="en-US" sz="2000" dirty="0" smtClean="0">
                <a:solidFill>
                  <a:srgbClr val="000000"/>
                </a:solidFill>
                <a:latin typeface="Prompt"/>
                <a:cs typeface="Prompt"/>
              </a:rPr>
              <a:t>cable </a:t>
            </a:r>
            <a:r>
              <a:rPr lang="en-US" sz="2000" dirty="0">
                <a:solidFill>
                  <a:srgbClr val="000000"/>
                </a:solidFill>
                <a:latin typeface="Prompt"/>
                <a:cs typeface="Prompt"/>
              </a:rPr>
              <a:t>spectrum-group 1 band 25000000 65000000</a:t>
            </a:r>
            <a:br>
              <a:rPr lang="en-US" sz="2000" dirty="0">
                <a:solidFill>
                  <a:srgbClr val="000000"/>
                </a:solidFill>
                <a:latin typeface="Prompt"/>
                <a:cs typeface="Prompt"/>
              </a:rPr>
            </a:br>
            <a:r>
              <a:rPr lang="en-US" sz="2000" dirty="0">
                <a:latin typeface="Prompt"/>
                <a:cs typeface="Prompt"/>
              </a:rPr>
              <a:t>cable modulation-profile 223  robust-mix-low </a:t>
            </a:r>
            <a:br>
              <a:rPr lang="en-US" sz="2000" dirty="0">
                <a:latin typeface="Prompt"/>
                <a:cs typeface="Prompt"/>
              </a:rPr>
            </a:br>
            <a:endParaRPr lang="de-AT" sz="2000" dirty="0">
              <a:latin typeface="Prompt"/>
              <a:cs typeface="Prompt"/>
            </a:endParaRPr>
          </a:p>
          <a:p>
            <a:endParaRPr lang="de-AT" sz="2000" dirty="0">
              <a:latin typeface="Prompt"/>
              <a:cs typeface="Prompt"/>
            </a:endParaRPr>
          </a:p>
        </p:txBody>
      </p:sp>
      <p:pic>
        <p:nvPicPr>
          <p:cNvPr id="4" name="Grafik 3"/>
          <p:cNvPicPr>
            <a:picLocks noChangeAspect="1"/>
          </p:cNvPicPr>
          <p:nvPr/>
        </p:nvPicPr>
        <p:blipFill>
          <a:blip r:embed="rId2"/>
          <a:stretch>
            <a:fillRect/>
          </a:stretch>
        </p:blipFill>
        <p:spPr>
          <a:xfrm>
            <a:off x="412601" y="4437112"/>
            <a:ext cx="5743575" cy="2420888"/>
          </a:xfrm>
          <a:prstGeom prst="rect">
            <a:avLst/>
          </a:prstGeom>
        </p:spPr>
      </p:pic>
      <p:pic>
        <p:nvPicPr>
          <p:cNvPr id="5"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130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323528" y="1140980"/>
            <a:ext cx="9289032" cy="5355312"/>
          </a:xfrm>
          <a:prstGeom prst="rect">
            <a:avLst/>
          </a:prstGeom>
        </p:spPr>
        <p:txBody>
          <a:bodyPr wrap="square">
            <a:spAutoFit/>
          </a:bodyPr>
          <a:lstStyle/>
          <a:p>
            <a:r>
              <a:rPr lang="de-AT" dirty="0" err="1">
                <a:solidFill>
                  <a:srgbClr val="000000"/>
                </a:solidFill>
                <a:latin typeface="Prompt"/>
                <a:cs typeface="Prompt"/>
              </a:rPr>
              <a:t>interface</a:t>
            </a:r>
            <a:r>
              <a:rPr lang="de-AT" dirty="0">
                <a:solidFill>
                  <a:srgbClr val="000000"/>
                </a:solidFill>
                <a:latin typeface="Prompt"/>
                <a:cs typeface="Prompt"/>
              </a:rPr>
              <a:t> Cable5/0/0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downstream</a:t>
            </a:r>
            <a:r>
              <a:rPr lang="de-AT" dirty="0" smtClean="0">
                <a:solidFill>
                  <a:srgbClr val="000000"/>
                </a:solidFill>
                <a:latin typeface="Prompt"/>
                <a:cs typeface="Prompt"/>
              </a:rPr>
              <a:t> </a:t>
            </a:r>
            <a:r>
              <a:rPr lang="de-AT" dirty="0">
                <a:solidFill>
                  <a:srgbClr val="000000"/>
                </a:solidFill>
                <a:latin typeface="Prompt"/>
                <a:cs typeface="Prompt"/>
              </a:rPr>
              <a:t>Integrated-Cable 5/0/0 </a:t>
            </a:r>
            <a:r>
              <a:rPr lang="de-AT" dirty="0" err="1">
                <a:solidFill>
                  <a:srgbClr val="000000"/>
                </a:solidFill>
                <a:latin typeface="Prompt"/>
                <a:cs typeface="Prompt"/>
              </a:rPr>
              <a:t>rf-channel</a:t>
            </a:r>
            <a:r>
              <a:rPr lang="de-AT" dirty="0">
                <a:solidFill>
                  <a:srgbClr val="000000"/>
                </a:solidFill>
                <a:latin typeface="Prompt"/>
                <a:cs typeface="Prompt"/>
              </a:rPr>
              <a:t> 0-3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downstream</a:t>
            </a:r>
            <a:r>
              <a:rPr lang="de-AT" dirty="0" smtClean="0">
                <a:solidFill>
                  <a:srgbClr val="000000"/>
                </a:solidFill>
                <a:latin typeface="Prompt"/>
                <a:cs typeface="Prompt"/>
              </a:rPr>
              <a:t> </a:t>
            </a:r>
            <a:r>
              <a:rPr lang="de-AT" dirty="0">
                <a:solidFill>
                  <a:srgbClr val="000000"/>
                </a:solidFill>
                <a:latin typeface="Prompt"/>
                <a:cs typeface="Prompt"/>
              </a:rPr>
              <a:t>Integrated-Cable 5/0/1 </a:t>
            </a:r>
            <a:r>
              <a:rPr lang="de-AT" dirty="0" err="1">
                <a:solidFill>
                  <a:srgbClr val="000000"/>
                </a:solidFill>
                <a:latin typeface="Prompt"/>
                <a:cs typeface="Prompt"/>
              </a:rPr>
              <a:t>rf-channel</a:t>
            </a:r>
            <a:r>
              <a:rPr lang="de-AT" dirty="0">
                <a:solidFill>
                  <a:srgbClr val="000000"/>
                </a:solidFill>
                <a:latin typeface="Prompt"/>
                <a:cs typeface="Prompt"/>
              </a:rPr>
              <a:t> 0-3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spectrum</a:t>
            </a:r>
            <a:r>
              <a:rPr lang="de-AT" dirty="0">
                <a:solidFill>
                  <a:srgbClr val="000000"/>
                </a:solidFill>
                <a:latin typeface="Prompt"/>
                <a:cs typeface="Prompt"/>
              </a:rPr>
              <a:t>-group 1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tftp-enforce</a:t>
            </a:r>
            <a:r>
              <a:rPr lang="de-AT" dirty="0">
                <a:solidFill>
                  <a:srgbClr val="000000"/>
                </a:solidFill>
                <a:latin typeface="Prompt"/>
                <a:cs typeface="Prompt"/>
              </a:rPr>
              <a:t>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mtc</a:t>
            </a:r>
            <a:r>
              <a:rPr lang="de-AT" dirty="0">
                <a:solidFill>
                  <a:srgbClr val="000000"/>
                </a:solidFill>
                <a:latin typeface="Prompt"/>
                <a:cs typeface="Prompt"/>
              </a:rPr>
              <a:t>-mode </a:t>
            </a:r>
            <a:endParaRPr lang="de-AT" dirty="0" smtClean="0">
              <a:solidFill>
                <a:srgbClr val="000000"/>
              </a:solidFill>
              <a:latin typeface="Prompt"/>
              <a:cs typeface="Prompt"/>
            </a:endParaRPr>
          </a:p>
          <a:p>
            <a:r>
              <a:rPr lang="en-US" dirty="0">
                <a:solidFill>
                  <a:srgbClr val="000000"/>
                </a:solidFill>
                <a:latin typeface="Prompt"/>
                <a:cs typeface="Prompt"/>
              </a:rPr>
              <a:t>cable upstream bonding-group 100</a:t>
            </a:r>
          </a:p>
          <a:p>
            <a:r>
              <a:rPr lang="en-US" dirty="0">
                <a:solidFill>
                  <a:srgbClr val="000000"/>
                </a:solidFill>
                <a:latin typeface="Prompt"/>
                <a:cs typeface="Prompt"/>
              </a:rPr>
              <a:t>upstream 0</a:t>
            </a:r>
          </a:p>
          <a:p>
            <a:r>
              <a:rPr lang="en-US" dirty="0">
                <a:solidFill>
                  <a:srgbClr val="000000"/>
                </a:solidFill>
                <a:latin typeface="Prompt"/>
                <a:cs typeface="Prompt"/>
              </a:rPr>
              <a:t>upstream </a:t>
            </a:r>
            <a:r>
              <a:rPr lang="en-US" dirty="0" smtClean="0">
                <a:solidFill>
                  <a:srgbClr val="000000"/>
                </a:solidFill>
                <a:latin typeface="Prompt"/>
                <a:cs typeface="Prompt"/>
              </a:rPr>
              <a:t>1</a:t>
            </a:r>
          </a:p>
          <a:p>
            <a:r>
              <a:rPr lang="de-AT" dirty="0" err="1">
                <a:solidFill>
                  <a:srgbClr val="000000"/>
                </a:solidFill>
                <a:latin typeface="Prompt"/>
                <a:cs typeface="Prompt"/>
              </a:rPr>
              <a:t>attributes</a:t>
            </a:r>
            <a:r>
              <a:rPr lang="de-AT" dirty="0">
                <a:solidFill>
                  <a:srgbClr val="000000"/>
                </a:solidFill>
                <a:latin typeface="Prompt"/>
                <a:cs typeface="Prompt"/>
              </a:rPr>
              <a:t> </a:t>
            </a:r>
            <a:r>
              <a:rPr lang="de-AT" dirty="0" smtClean="0">
                <a:solidFill>
                  <a:srgbClr val="000000"/>
                </a:solidFill>
                <a:latin typeface="Prompt"/>
                <a:cs typeface="Prompt"/>
              </a:rPr>
              <a:t>80000000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bundle</a:t>
            </a:r>
            <a:r>
              <a:rPr lang="de-AT" dirty="0">
                <a:solidFill>
                  <a:srgbClr val="000000"/>
                </a:solidFill>
                <a:latin typeface="Prompt"/>
                <a:cs typeface="Prompt"/>
              </a:rPr>
              <a:t> 1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upstream</a:t>
            </a:r>
            <a:r>
              <a:rPr lang="de-AT" dirty="0">
                <a:solidFill>
                  <a:srgbClr val="000000"/>
                </a:solidFill>
                <a:latin typeface="Prompt"/>
                <a:cs typeface="Prompt"/>
              </a:rPr>
              <a:t> </a:t>
            </a:r>
            <a:r>
              <a:rPr lang="de-AT" dirty="0" err="1">
                <a:solidFill>
                  <a:srgbClr val="000000"/>
                </a:solidFill>
                <a:latin typeface="Prompt"/>
                <a:cs typeface="Prompt"/>
              </a:rPr>
              <a:t>max-ports</a:t>
            </a:r>
            <a:r>
              <a:rPr lang="de-AT" dirty="0">
                <a:solidFill>
                  <a:srgbClr val="000000"/>
                </a:solidFill>
                <a:latin typeface="Prompt"/>
                <a:cs typeface="Prompt"/>
              </a:rPr>
              <a:t> 8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upstream</a:t>
            </a:r>
            <a:r>
              <a:rPr lang="de-AT" dirty="0">
                <a:solidFill>
                  <a:srgbClr val="000000"/>
                </a:solidFill>
                <a:latin typeface="Prompt"/>
                <a:cs typeface="Prompt"/>
              </a:rPr>
              <a:t> 0 </a:t>
            </a:r>
            <a:r>
              <a:rPr lang="de-AT" dirty="0" err="1">
                <a:solidFill>
                  <a:srgbClr val="000000"/>
                </a:solidFill>
                <a:latin typeface="Prompt"/>
                <a:cs typeface="Prompt"/>
              </a:rPr>
              <a:t>connector</a:t>
            </a:r>
            <a:r>
              <a:rPr lang="de-AT" dirty="0">
                <a:solidFill>
                  <a:srgbClr val="000000"/>
                </a:solidFill>
                <a:latin typeface="Prompt"/>
                <a:cs typeface="Prompt"/>
              </a:rPr>
              <a:t> 0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upstream</a:t>
            </a:r>
            <a:r>
              <a:rPr lang="de-AT" dirty="0">
                <a:solidFill>
                  <a:srgbClr val="000000"/>
                </a:solidFill>
                <a:latin typeface="Prompt"/>
                <a:cs typeface="Prompt"/>
              </a:rPr>
              <a:t> 0 </a:t>
            </a:r>
            <a:r>
              <a:rPr lang="de-AT" dirty="0" err="1">
                <a:solidFill>
                  <a:srgbClr val="000000"/>
                </a:solidFill>
                <a:latin typeface="Prompt"/>
                <a:cs typeface="Prompt"/>
              </a:rPr>
              <a:t>channel-width</a:t>
            </a:r>
            <a:r>
              <a:rPr lang="de-AT" dirty="0">
                <a:solidFill>
                  <a:srgbClr val="000000"/>
                </a:solidFill>
                <a:latin typeface="Prompt"/>
                <a:cs typeface="Prompt"/>
              </a:rPr>
              <a:t> 3200000 3200000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upstream</a:t>
            </a:r>
            <a:r>
              <a:rPr lang="de-AT" dirty="0">
                <a:solidFill>
                  <a:srgbClr val="000000"/>
                </a:solidFill>
                <a:latin typeface="Prompt"/>
                <a:cs typeface="Prompt"/>
              </a:rPr>
              <a:t> 0 power-level 0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upstream</a:t>
            </a:r>
            <a:r>
              <a:rPr lang="de-AT" dirty="0">
                <a:solidFill>
                  <a:srgbClr val="000000"/>
                </a:solidFill>
                <a:latin typeface="Prompt"/>
                <a:cs typeface="Prompt"/>
              </a:rPr>
              <a:t> 0 </a:t>
            </a:r>
            <a:r>
              <a:rPr lang="de-AT" dirty="0" err="1">
                <a:solidFill>
                  <a:srgbClr val="000000"/>
                </a:solidFill>
                <a:latin typeface="Prompt"/>
                <a:cs typeface="Prompt"/>
              </a:rPr>
              <a:t>docsis</a:t>
            </a:r>
            <a:r>
              <a:rPr lang="de-AT" dirty="0">
                <a:solidFill>
                  <a:srgbClr val="000000"/>
                </a:solidFill>
                <a:latin typeface="Prompt"/>
                <a:cs typeface="Prompt"/>
              </a:rPr>
              <a:t>-mode </a:t>
            </a:r>
            <a:r>
              <a:rPr lang="de-AT" dirty="0" err="1">
                <a:solidFill>
                  <a:srgbClr val="000000"/>
                </a:solidFill>
                <a:latin typeface="Prompt"/>
                <a:cs typeface="Prompt"/>
              </a:rPr>
              <a:t>atdma</a:t>
            </a:r>
            <a:r>
              <a:rPr lang="de-AT" dirty="0">
                <a:solidFill>
                  <a:srgbClr val="000000"/>
                </a:solidFill>
                <a:latin typeface="Prompt"/>
                <a:cs typeface="Prompt"/>
              </a:rPr>
              <a:t>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upstream</a:t>
            </a:r>
            <a:r>
              <a:rPr lang="de-AT" dirty="0">
                <a:solidFill>
                  <a:srgbClr val="000000"/>
                </a:solidFill>
                <a:latin typeface="Prompt"/>
                <a:cs typeface="Prompt"/>
              </a:rPr>
              <a:t> 0 </a:t>
            </a:r>
            <a:r>
              <a:rPr lang="de-AT" dirty="0" err="1">
                <a:solidFill>
                  <a:srgbClr val="000000"/>
                </a:solidFill>
                <a:latin typeface="Prompt"/>
                <a:cs typeface="Prompt"/>
              </a:rPr>
              <a:t>modulation</a:t>
            </a:r>
            <a:r>
              <a:rPr lang="de-AT" dirty="0">
                <a:solidFill>
                  <a:srgbClr val="000000"/>
                </a:solidFill>
                <a:latin typeface="Prompt"/>
                <a:cs typeface="Prompt"/>
              </a:rPr>
              <a:t>-profile 222 223 </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cable</a:t>
            </a:r>
            <a:r>
              <a:rPr lang="de-AT" dirty="0" smtClean="0">
                <a:solidFill>
                  <a:srgbClr val="000000"/>
                </a:solidFill>
                <a:latin typeface="Prompt"/>
                <a:cs typeface="Prompt"/>
              </a:rPr>
              <a:t> </a:t>
            </a:r>
            <a:r>
              <a:rPr lang="de-AT" dirty="0" err="1">
                <a:solidFill>
                  <a:srgbClr val="000000"/>
                </a:solidFill>
                <a:latin typeface="Prompt"/>
                <a:cs typeface="Prompt"/>
              </a:rPr>
              <a:t>upstream</a:t>
            </a:r>
            <a:r>
              <a:rPr lang="de-AT" dirty="0">
                <a:solidFill>
                  <a:srgbClr val="000000"/>
                </a:solidFill>
                <a:latin typeface="Prompt"/>
                <a:cs typeface="Prompt"/>
              </a:rPr>
              <a:t> 0 </a:t>
            </a:r>
            <a:r>
              <a:rPr lang="de-AT" dirty="0" err="1" smtClean="0">
                <a:solidFill>
                  <a:srgbClr val="000000"/>
                </a:solidFill>
                <a:latin typeface="Prompt"/>
                <a:cs typeface="Prompt"/>
              </a:rPr>
              <a:t>equalization-coefficient</a:t>
            </a:r>
            <a:r>
              <a:rPr lang="de-AT" dirty="0" smtClean="0">
                <a:solidFill>
                  <a:srgbClr val="000000"/>
                </a:solidFill>
                <a:latin typeface="Prompt"/>
                <a:cs typeface="Prompt"/>
              </a:rPr>
              <a:t/>
            </a:r>
            <a:br>
              <a:rPr lang="de-AT" dirty="0" smtClean="0">
                <a:solidFill>
                  <a:srgbClr val="000000"/>
                </a:solidFill>
                <a:latin typeface="Prompt"/>
                <a:cs typeface="Prompt"/>
              </a:rPr>
            </a:br>
            <a:r>
              <a:rPr lang="de-AT" dirty="0" err="1" smtClean="0">
                <a:solidFill>
                  <a:srgbClr val="000000"/>
                </a:solidFill>
                <a:latin typeface="Prompt"/>
                <a:cs typeface="Prompt"/>
              </a:rPr>
              <a:t>no</a:t>
            </a:r>
            <a:r>
              <a:rPr lang="de-AT" dirty="0" smtClean="0">
                <a:solidFill>
                  <a:srgbClr val="000000"/>
                </a:solidFill>
                <a:latin typeface="Prompt"/>
                <a:cs typeface="Prompt"/>
              </a:rPr>
              <a:t> </a:t>
            </a:r>
            <a:r>
              <a:rPr lang="de-AT" dirty="0" err="1">
                <a:solidFill>
                  <a:srgbClr val="000000"/>
                </a:solidFill>
                <a:latin typeface="Prompt"/>
                <a:cs typeface="Prompt"/>
              </a:rPr>
              <a:t>cable</a:t>
            </a:r>
            <a:r>
              <a:rPr lang="de-AT" dirty="0">
                <a:solidFill>
                  <a:srgbClr val="000000"/>
                </a:solidFill>
                <a:latin typeface="Prompt"/>
                <a:cs typeface="Prompt"/>
              </a:rPr>
              <a:t> </a:t>
            </a:r>
            <a:r>
              <a:rPr lang="de-AT" dirty="0" err="1">
                <a:solidFill>
                  <a:srgbClr val="000000"/>
                </a:solidFill>
                <a:latin typeface="Prompt"/>
                <a:cs typeface="Prompt"/>
              </a:rPr>
              <a:t>upstream</a:t>
            </a:r>
            <a:r>
              <a:rPr lang="de-AT" dirty="0">
                <a:solidFill>
                  <a:srgbClr val="000000"/>
                </a:solidFill>
                <a:latin typeface="Prompt"/>
                <a:cs typeface="Prompt"/>
              </a:rPr>
              <a:t> 0 </a:t>
            </a:r>
            <a:r>
              <a:rPr lang="de-AT" dirty="0" err="1">
                <a:solidFill>
                  <a:srgbClr val="000000"/>
                </a:solidFill>
                <a:latin typeface="Prompt"/>
                <a:cs typeface="Prompt"/>
              </a:rPr>
              <a:t>shutdown</a:t>
            </a:r>
            <a:endParaRPr lang="de-AT" dirty="0">
              <a:latin typeface="Prompt"/>
              <a:cs typeface="Prompt"/>
            </a:endParaRPr>
          </a:p>
        </p:txBody>
      </p:sp>
      <p:pic>
        <p:nvPicPr>
          <p:cNvPr id="3" name="Picture 3" descr="C:\Users\Artur\Desktop\albismart-logo-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rtur\Desktop\logo-web-14579490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rtur\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5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052736"/>
            <a:ext cx="9252520" cy="5355312"/>
          </a:xfrm>
          <a:prstGeom prst="rect">
            <a:avLst/>
          </a:prstGeom>
        </p:spPr>
        <p:txBody>
          <a:bodyPr wrap="square">
            <a:spAutoFit/>
          </a:bodyPr>
          <a:lstStyle/>
          <a:p>
            <a:r>
              <a:rPr lang="en-US" dirty="0">
                <a:solidFill>
                  <a:srgbClr val="FF0000"/>
                </a:solidFill>
                <a:latin typeface="Prompt"/>
                <a:cs typeface="Prompt"/>
              </a:rPr>
              <a:t>interface Integrated-Cable5/0/0:0 </a:t>
            </a:r>
            <a:br>
              <a:rPr lang="en-US" dirty="0">
                <a:solidFill>
                  <a:srgbClr val="FF0000"/>
                </a:solidFill>
                <a:latin typeface="Prompt"/>
                <a:cs typeface="Prompt"/>
              </a:rPr>
            </a:br>
            <a:r>
              <a:rPr lang="en-US" dirty="0">
                <a:solidFill>
                  <a:srgbClr val="000000"/>
                </a:solidFill>
                <a:latin typeface="Prompt"/>
                <a:cs typeface="Prompt"/>
              </a:rPr>
              <a:t>cable bundle 1 </a:t>
            </a:r>
            <a:br>
              <a:rPr lang="en-US" dirty="0">
                <a:solidFill>
                  <a:srgbClr val="000000"/>
                </a:solidFill>
                <a:latin typeface="Prompt"/>
                <a:cs typeface="Prompt"/>
              </a:rPr>
            </a:br>
            <a:r>
              <a:rPr lang="en-US" dirty="0">
                <a:solidFill>
                  <a:srgbClr val="000000"/>
                </a:solidFill>
                <a:latin typeface="Prompt"/>
                <a:cs typeface="Prompt"/>
              </a:rPr>
              <a:t>cable </a:t>
            </a:r>
            <a:r>
              <a:rPr lang="en-US" dirty="0" err="1">
                <a:solidFill>
                  <a:srgbClr val="000000"/>
                </a:solidFill>
                <a:latin typeface="Prompt"/>
                <a:cs typeface="Prompt"/>
              </a:rPr>
              <a:t>rf</a:t>
            </a:r>
            <a:r>
              <a:rPr lang="en-US" dirty="0">
                <a:solidFill>
                  <a:srgbClr val="000000"/>
                </a:solidFill>
                <a:latin typeface="Prompt"/>
                <a:cs typeface="Prompt"/>
              </a:rPr>
              <a:t>-bandwidth-percent 20 remaining ratio </a:t>
            </a:r>
            <a:r>
              <a:rPr lang="en-US" dirty="0" smtClean="0">
                <a:solidFill>
                  <a:srgbClr val="000000"/>
                </a:solidFill>
                <a:latin typeface="Prompt"/>
                <a:cs typeface="Prompt"/>
              </a:rPr>
              <a:t>100</a:t>
            </a:r>
            <a:br>
              <a:rPr lang="en-US" dirty="0" smtClean="0">
                <a:solidFill>
                  <a:srgbClr val="000000"/>
                </a:solidFill>
                <a:latin typeface="Prompt"/>
                <a:cs typeface="Prompt"/>
              </a:rPr>
            </a:br>
            <a:r>
              <a:rPr lang="en-US" dirty="0" smtClean="0">
                <a:solidFill>
                  <a:srgbClr val="000000"/>
                </a:solidFill>
                <a:latin typeface="Prompt"/>
                <a:cs typeface="Prompt"/>
              </a:rPr>
              <a:t/>
            </a:r>
            <a:br>
              <a:rPr lang="en-US" dirty="0" smtClean="0">
                <a:solidFill>
                  <a:srgbClr val="000000"/>
                </a:solidFill>
                <a:latin typeface="Prompt"/>
                <a:cs typeface="Prompt"/>
              </a:rPr>
            </a:br>
            <a:r>
              <a:rPr lang="en-US" dirty="0" smtClean="0">
                <a:solidFill>
                  <a:srgbClr val="000000"/>
                </a:solidFill>
                <a:latin typeface="Prompt"/>
                <a:cs typeface="Prompt"/>
              </a:rPr>
              <a:t>!</a:t>
            </a:r>
            <a:r>
              <a:rPr lang="en-US" dirty="0">
                <a:solidFill>
                  <a:srgbClr val="000000"/>
                </a:solidFill>
                <a:latin typeface="Prompt"/>
                <a:cs typeface="Prompt"/>
              </a:rPr>
              <a:t>These are the individual </a:t>
            </a:r>
            <a:r>
              <a:rPr lang="en-US" dirty="0" err="1">
                <a:solidFill>
                  <a:srgbClr val="000000"/>
                </a:solidFill>
                <a:latin typeface="Prompt"/>
                <a:cs typeface="Prompt"/>
              </a:rPr>
              <a:t>downstreams</a:t>
            </a:r>
            <a:r>
              <a:rPr lang="en-US" dirty="0">
                <a:solidFill>
                  <a:srgbClr val="000000"/>
                </a:solidFill>
                <a:latin typeface="Prompt"/>
                <a:cs typeface="Prompt"/>
              </a:rPr>
              <a:t> available to </a:t>
            </a:r>
            <a:r>
              <a:rPr lang="en-US" dirty="0" err="1">
                <a:solidFill>
                  <a:srgbClr val="000000"/>
                </a:solidFill>
                <a:latin typeface="Prompt"/>
                <a:cs typeface="Prompt"/>
              </a:rPr>
              <a:t>docsis</a:t>
            </a:r>
            <a:r>
              <a:rPr lang="en-US" dirty="0">
                <a:solidFill>
                  <a:srgbClr val="000000"/>
                </a:solidFill>
                <a:latin typeface="Prompt"/>
                <a:cs typeface="Prompt"/>
              </a:rPr>
              <a:t> 1.</a:t>
            </a:r>
            <a:r>
              <a:rPr lang="en-US" dirty="0" smtClean="0">
                <a:solidFill>
                  <a:srgbClr val="000000"/>
                </a:solidFill>
                <a:latin typeface="Prompt"/>
                <a:cs typeface="Prompt"/>
              </a:rPr>
              <a:t>x and 2.0 CM</a:t>
            </a:r>
            <a:endParaRPr lang="en-US" dirty="0">
              <a:solidFill>
                <a:srgbClr val="000000"/>
              </a:solidFill>
              <a:latin typeface="Prompt"/>
              <a:cs typeface="Prompt"/>
            </a:endParaRPr>
          </a:p>
          <a:p>
            <a:r>
              <a:rPr lang="en-US" dirty="0">
                <a:solidFill>
                  <a:srgbClr val="000000"/>
                </a:solidFill>
                <a:latin typeface="Prompt"/>
                <a:cs typeface="Prompt"/>
              </a:rPr>
              <a:t>T</a:t>
            </a:r>
            <a:r>
              <a:rPr lang="en-US" dirty="0" smtClean="0">
                <a:solidFill>
                  <a:srgbClr val="000000"/>
                </a:solidFill>
                <a:latin typeface="Prompt"/>
                <a:cs typeface="Prompt"/>
              </a:rPr>
              <a:t>here </a:t>
            </a:r>
            <a:r>
              <a:rPr lang="en-US" dirty="0">
                <a:solidFill>
                  <a:srgbClr val="000000"/>
                </a:solidFill>
                <a:latin typeface="Prompt"/>
                <a:cs typeface="Prompt"/>
              </a:rPr>
              <a:t>is also 20% of bandwidth reserved for non </a:t>
            </a:r>
            <a:r>
              <a:rPr lang="en-US" dirty="0" err="1">
                <a:solidFill>
                  <a:srgbClr val="000000"/>
                </a:solidFill>
                <a:latin typeface="Prompt"/>
                <a:cs typeface="Prompt"/>
              </a:rPr>
              <a:t>docsis</a:t>
            </a:r>
            <a:r>
              <a:rPr lang="en-US" dirty="0">
                <a:solidFill>
                  <a:srgbClr val="000000"/>
                </a:solidFill>
                <a:latin typeface="Prompt"/>
                <a:cs typeface="Prompt"/>
              </a:rPr>
              <a:t> 3.0 modems</a:t>
            </a:r>
          </a:p>
          <a:p>
            <a:r>
              <a:rPr lang="en-US" dirty="0" smtClean="0">
                <a:solidFill>
                  <a:srgbClr val="000000"/>
                </a:solidFill>
                <a:latin typeface="Prompt"/>
                <a:cs typeface="Prompt"/>
              </a:rPr>
              <a:t>so </a:t>
            </a:r>
            <a:r>
              <a:rPr lang="en-US" dirty="0">
                <a:solidFill>
                  <a:srgbClr val="000000"/>
                </a:solidFill>
                <a:latin typeface="Prompt"/>
                <a:cs typeface="Prompt"/>
              </a:rPr>
              <a:t>40% of each channel is reserved (20% for </a:t>
            </a:r>
            <a:r>
              <a:rPr lang="en-US" dirty="0" err="1">
                <a:solidFill>
                  <a:srgbClr val="000000"/>
                </a:solidFill>
                <a:latin typeface="Prompt"/>
                <a:cs typeface="Prompt"/>
              </a:rPr>
              <a:t>docsis</a:t>
            </a:r>
            <a:r>
              <a:rPr lang="en-US" dirty="0">
                <a:solidFill>
                  <a:srgbClr val="000000"/>
                </a:solidFill>
                <a:latin typeface="Prompt"/>
                <a:cs typeface="Prompt"/>
              </a:rPr>
              <a:t> 3.0 and 20% for non </a:t>
            </a:r>
            <a:r>
              <a:rPr lang="en-US" dirty="0" err="1">
                <a:solidFill>
                  <a:srgbClr val="000000"/>
                </a:solidFill>
                <a:latin typeface="Prompt"/>
                <a:cs typeface="Prompt"/>
              </a:rPr>
              <a:t>docsis</a:t>
            </a:r>
            <a:r>
              <a:rPr lang="en-US" dirty="0">
                <a:solidFill>
                  <a:srgbClr val="000000"/>
                </a:solidFill>
                <a:latin typeface="Prompt"/>
                <a:cs typeface="Prompt"/>
              </a:rPr>
              <a:t> 3.0</a:t>
            </a:r>
            <a:r>
              <a:rPr lang="en-US" dirty="0" smtClean="0">
                <a:solidFill>
                  <a:srgbClr val="000000"/>
                </a:solidFill>
                <a:latin typeface="Prompt"/>
                <a:cs typeface="Prompt"/>
              </a:rPr>
              <a:t>) </a:t>
            </a:r>
            <a:br>
              <a:rPr lang="en-US" dirty="0" smtClean="0">
                <a:solidFill>
                  <a:srgbClr val="000000"/>
                </a:solidFill>
                <a:latin typeface="Prompt"/>
                <a:cs typeface="Prompt"/>
              </a:rPr>
            </a:br>
            <a:r>
              <a:rPr lang="en-US" dirty="0" smtClean="0">
                <a:solidFill>
                  <a:srgbClr val="000000"/>
                </a:solidFill>
                <a:latin typeface="Prompt"/>
                <a:cs typeface="Prompt"/>
              </a:rPr>
              <a:t>the </a:t>
            </a:r>
            <a:r>
              <a:rPr lang="en-US" dirty="0">
                <a:solidFill>
                  <a:srgbClr val="000000"/>
                </a:solidFill>
                <a:latin typeface="Prompt"/>
                <a:cs typeface="Prompt"/>
              </a:rPr>
              <a:t>remaining 60% of the channel is available to either type of </a:t>
            </a:r>
            <a:r>
              <a:rPr lang="en-US" dirty="0" smtClean="0">
                <a:solidFill>
                  <a:srgbClr val="000000"/>
                </a:solidFill>
                <a:latin typeface="Prompt"/>
                <a:cs typeface="Prompt"/>
              </a:rPr>
              <a:t>modem</a:t>
            </a:r>
            <a:br>
              <a:rPr lang="en-US" dirty="0" smtClean="0">
                <a:solidFill>
                  <a:srgbClr val="000000"/>
                </a:solidFill>
                <a:latin typeface="Prompt"/>
                <a:cs typeface="Prompt"/>
              </a:rPr>
            </a:br>
            <a:r>
              <a:rPr lang="en-US" dirty="0" smtClean="0">
                <a:solidFill>
                  <a:srgbClr val="000000"/>
                </a:solidFill>
                <a:latin typeface="Prompt"/>
                <a:cs typeface="Prompt"/>
              </a:rPr>
              <a:t>in </a:t>
            </a:r>
            <a:r>
              <a:rPr lang="en-US" dirty="0">
                <a:solidFill>
                  <a:srgbClr val="000000"/>
                </a:solidFill>
                <a:latin typeface="Prompt"/>
                <a:cs typeface="Prompt"/>
              </a:rPr>
              <a:t>a first come first serve </a:t>
            </a:r>
            <a:r>
              <a:rPr lang="en-US" dirty="0" smtClean="0">
                <a:solidFill>
                  <a:srgbClr val="000000"/>
                </a:solidFill>
                <a:latin typeface="Prompt"/>
                <a:cs typeface="Prompt"/>
              </a:rPr>
              <a:t>basis</a:t>
            </a:r>
            <a:endParaRPr lang="en-US" dirty="0">
              <a:solidFill>
                <a:srgbClr val="000000"/>
              </a:solidFill>
              <a:latin typeface="Prompt"/>
              <a:cs typeface="Prompt"/>
            </a:endParaRPr>
          </a:p>
          <a:p>
            <a:r>
              <a:rPr lang="en-US" dirty="0" smtClean="0">
                <a:solidFill>
                  <a:srgbClr val="000000"/>
                </a:solidFill>
                <a:latin typeface="Prompt"/>
                <a:cs typeface="Prompt"/>
              </a:rPr>
              <a:t/>
            </a:r>
            <a:br>
              <a:rPr lang="en-US" dirty="0" smtClean="0">
                <a:solidFill>
                  <a:srgbClr val="000000"/>
                </a:solidFill>
                <a:latin typeface="Prompt"/>
                <a:cs typeface="Prompt"/>
              </a:rPr>
            </a:br>
            <a:r>
              <a:rPr lang="en-US" dirty="0" smtClean="0">
                <a:solidFill>
                  <a:srgbClr val="000000"/>
                </a:solidFill>
                <a:latin typeface="Prompt"/>
                <a:cs typeface="Prompt"/>
              </a:rPr>
              <a:t>The </a:t>
            </a:r>
            <a:r>
              <a:rPr lang="en-US" dirty="0">
                <a:solidFill>
                  <a:srgbClr val="000000"/>
                </a:solidFill>
                <a:latin typeface="Prompt"/>
                <a:cs typeface="Prompt"/>
              </a:rPr>
              <a:t>only reason to reserve bandwidth is if you applications like </a:t>
            </a:r>
            <a:r>
              <a:rPr lang="en-US" dirty="0" err="1">
                <a:solidFill>
                  <a:srgbClr val="000000"/>
                </a:solidFill>
                <a:latin typeface="Prompt"/>
                <a:cs typeface="Prompt"/>
              </a:rPr>
              <a:t>packetcable</a:t>
            </a:r>
            <a:r>
              <a:rPr lang="en-US" dirty="0">
                <a:solidFill>
                  <a:srgbClr val="000000"/>
                </a:solidFill>
                <a:latin typeface="Prompt"/>
                <a:cs typeface="Prompt"/>
              </a:rPr>
              <a:t> voice. </a:t>
            </a:r>
            <a:r>
              <a:rPr lang="en-US" dirty="0" smtClean="0">
                <a:solidFill>
                  <a:srgbClr val="000000"/>
                </a:solidFill>
                <a:latin typeface="Prompt"/>
                <a:cs typeface="Prompt"/>
              </a:rPr>
              <a:t>Such </a:t>
            </a:r>
            <a:r>
              <a:rPr lang="en-US" dirty="0">
                <a:solidFill>
                  <a:srgbClr val="000000"/>
                </a:solidFill>
                <a:latin typeface="Prompt"/>
                <a:cs typeface="Prompt"/>
              </a:rPr>
              <a:t>flows require "reserved bandwidth" and will not come up unless there is sufficient reserved capacity.</a:t>
            </a:r>
          </a:p>
          <a:p>
            <a:r>
              <a:rPr lang="en-US" dirty="0">
                <a:solidFill>
                  <a:srgbClr val="000000"/>
                </a:solidFill>
                <a:latin typeface="Prompt"/>
                <a:cs typeface="Prompt"/>
              </a:rPr>
              <a:t>For example if you are running G.711, </a:t>
            </a:r>
            <a:r>
              <a:rPr lang="en-US" dirty="0" smtClean="0">
                <a:solidFill>
                  <a:srgbClr val="000000"/>
                </a:solidFill>
                <a:latin typeface="Prompt"/>
                <a:cs typeface="Prompt"/>
              </a:rPr>
              <a:t/>
            </a:r>
            <a:br>
              <a:rPr lang="en-US" dirty="0" smtClean="0">
                <a:solidFill>
                  <a:srgbClr val="000000"/>
                </a:solidFill>
                <a:latin typeface="Prompt"/>
                <a:cs typeface="Prompt"/>
              </a:rPr>
            </a:br>
            <a:r>
              <a:rPr lang="en-US" dirty="0" smtClean="0">
                <a:solidFill>
                  <a:srgbClr val="000000"/>
                </a:solidFill>
                <a:latin typeface="Prompt"/>
                <a:cs typeface="Prompt"/>
              </a:rPr>
              <a:t>you </a:t>
            </a:r>
            <a:r>
              <a:rPr lang="en-US" dirty="0">
                <a:solidFill>
                  <a:srgbClr val="000000"/>
                </a:solidFill>
                <a:latin typeface="Prompt"/>
                <a:cs typeface="Prompt"/>
              </a:rPr>
              <a:t>probably need to budget around 100Kbps per voice call</a:t>
            </a:r>
            <a:r>
              <a:rPr lang="en-US" dirty="0" smtClean="0">
                <a:solidFill>
                  <a:srgbClr val="000000"/>
                </a:solidFill>
                <a:latin typeface="Prompt"/>
                <a:cs typeface="Prompt"/>
              </a:rPr>
              <a:t>.</a:t>
            </a:r>
            <a:br>
              <a:rPr lang="en-US" dirty="0" smtClean="0">
                <a:solidFill>
                  <a:srgbClr val="000000"/>
                </a:solidFill>
                <a:latin typeface="Prompt"/>
                <a:cs typeface="Prompt"/>
              </a:rPr>
            </a:br>
            <a:r>
              <a:rPr lang="en-US" dirty="0" smtClean="0">
                <a:solidFill>
                  <a:srgbClr val="000000"/>
                </a:solidFill>
                <a:latin typeface="Prompt"/>
                <a:cs typeface="Prompt"/>
              </a:rPr>
              <a:t>If </a:t>
            </a:r>
            <a:r>
              <a:rPr lang="en-US" dirty="0" err="1">
                <a:solidFill>
                  <a:srgbClr val="000000"/>
                </a:solidFill>
                <a:latin typeface="Prompt"/>
                <a:cs typeface="Prompt"/>
              </a:rPr>
              <a:t>dont</a:t>
            </a:r>
            <a:r>
              <a:rPr lang="en-US" dirty="0">
                <a:solidFill>
                  <a:srgbClr val="000000"/>
                </a:solidFill>
                <a:latin typeface="Prompt"/>
                <a:cs typeface="Prompt"/>
              </a:rPr>
              <a:t> reserve enough bandwidth on your integrated-cable interfaces, </a:t>
            </a:r>
            <a:r>
              <a:rPr lang="en-US" dirty="0" smtClean="0">
                <a:solidFill>
                  <a:srgbClr val="000000"/>
                </a:solidFill>
                <a:latin typeface="Prompt"/>
                <a:cs typeface="Prompt"/>
              </a:rPr>
              <a:t/>
            </a:r>
            <a:br>
              <a:rPr lang="en-US" dirty="0" smtClean="0">
                <a:solidFill>
                  <a:srgbClr val="000000"/>
                </a:solidFill>
                <a:latin typeface="Prompt"/>
                <a:cs typeface="Prompt"/>
              </a:rPr>
            </a:br>
            <a:r>
              <a:rPr lang="en-US" dirty="0" smtClean="0">
                <a:solidFill>
                  <a:srgbClr val="000000"/>
                </a:solidFill>
                <a:latin typeface="Prompt"/>
                <a:cs typeface="Prompt"/>
              </a:rPr>
              <a:t>your </a:t>
            </a:r>
            <a:r>
              <a:rPr lang="en-US" dirty="0">
                <a:solidFill>
                  <a:srgbClr val="000000"/>
                </a:solidFill>
                <a:latin typeface="Prompt"/>
                <a:cs typeface="Prompt"/>
              </a:rPr>
              <a:t>first X number of calls will work, but then when you hit X+1, the new calls will fail.</a:t>
            </a:r>
          </a:p>
        </p:txBody>
      </p:sp>
      <p:pic>
        <p:nvPicPr>
          <p:cNvPr id="3" name="Picture 3" descr="C:\Users\Artur\Desktop\albismart-logo-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rtur\Desktop\logo-web-14579490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rtur\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19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1101"/>
            <a:ext cx="9144000" cy="5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33784" y="1125239"/>
            <a:ext cx="9144000" cy="647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altLang="de-DE" sz="3200" dirty="0" smtClean="0">
                <a:solidFill>
                  <a:schemeClr val="bg1"/>
                </a:solidFill>
                <a:latin typeface="Prompt"/>
                <a:ea typeface="Tahoma" panose="020B0604030504040204" pitchFamily="34" charset="0"/>
                <a:cs typeface="Tahoma" panose="020B0604030504040204" pitchFamily="34" charset="0"/>
              </a:rPr>
              <a:t>DOCSIS</a:t>
            </a:r>
            <a:r>
              <a:rPr lang="de-AT" altLang="de-DE"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 2.0 </a:t>
            </a:r>
            <a:r>
              <a:rPr lang="de-AT" altLang="de-DE" sz="3200" dirty="0">
                <a:solidFill>
                  <a:schemeClr val="bg1"/>
                </a:solidFill>
                <a:latin typeface="Tahoma" panose="020B0604030504040204" pitchFamily="34" charset="0"/>
                <a:ea typeface="Tahoma" panose="020B0604030504040204" pitchFamily="34" charset="0"/>
                <a:cs typeface="Tahoma" panose="020B0604030504040204" pitchFamily="34" charset="0"/>
              </a:rPr>
              <a:t>Overview</a:t>
            </a:r>
            <a:endParaRPr lang="de-DE" altLang="de-DE" sz="3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feld 3"/>
          <p:cNvSpPr txBox="1"/>
          <p:nvPr/>
        </p:nvSpPr>
        <p:spPr>
          <a:xfrm>
            <a:off x="755576" y="1916832"/>
            <a:ext cx="8064896" cy="1723549"/>
          </a:xfrm>
          <a:prstGeom prst="rect">
            <a:avLst/>
          </a:prstGeom>
          <a:noFill/>
        </p:spPr>
        <p:txBody>
          <a:bodyPr wrap="square" rtlCol="0">
            <a:spAutoFit/>
          </a:bodyPr>
          <a:lstStyle/>
          <a:p>
            <a:pPr marL="285750" indent="-285750">
              <a:buFontTx/>
              <a:buChar char="-"/>
            </a:pPr>
            <a:r>
              <a:rPr lang="de-DE" dirty="0" smtClean="0">
                <a:latin typeface="Prompt"/>
                <a:ea typeface="Tahoma" panose="020B0604030504040204" pitchFamily="34" charset="0"/>
                <a:cs typeface="Tahoma" panose="020B0604030504040204" pitchFamily="34" charset="0"/>
              </a:rPr>
              <a:t>CMTS &amp; CM ( </a:t>
            </a:r>
            <a:r>
              <a:rPr lang="de-DE" dirty="0" err="1" smtClean="0">
                <a:latin typeface="Prompt"/>
                <a:ea typeface="Tahoma" panose="020B0604030504040204" pitchFamily="34" charset="0"/>
                <a:cs typeface="Tahoma" panose="020B0604030504040204" pitchFamily="34" charset="0"/>
              </a:rPr>
              <a:t>Routed</a:t>
            </a:r>
            <a:r>
              <a:rPr lang="de-DE" dirty="0" smtClean="0">
                <a:latin typeface="Prompt"/>
                <a:ea typeface="Tahoma" panose="020B0604030504040204" pitchFamily="34" charset="0"/>
                <a:cs typeface="Tahoma" panose="020B0604030504040204" pitchFamily="34" charset="0"/>
              </a:rPr>
              <a:t> – Bridge )  </a:t>
            </a:r>
          </a:p>
          <a:p>
            <a:pPr marL="285750" indent="-285750">
              <a:buFontTx/>
              <a:buChar char="-"/>
            </a:pPr>
            <a:r>
              <a:rPr lang="de-DE" dirty="0" smtClean="0">
                <a:latin typeface="Prompt"/>
                <a:ea typeface="Tahoma" panose="020B0604030504040204" pitchFamily="34" charset="0"/>
                <a:cs typeface="Tahoma" panose="020B0604030504040204" pitchFamily="34" charset="0"/>
              </a:rPr>
              <a:t>Distribution network is optical all the way to a specific neighbourhood- A FN (fibernode) converts optical signal to an electrical signal over coax</a:t>
            </a:r>
            <a:r>
              <a:rPr lang="de-DE" dirty="0">
                <a:latin typeface="Prompt"/>
                <a:ea typeface="Tahoma" panose="020B0604030504040204" pitchFamily="34" charset="0"/>
                <a:cs typeface="Tahoma" panose="020B0604030504040204" pitchFamily="34" charset="0"/>
              </a:rPr>
              <a:t> </a:t>
            </a:r>
            <a:r>
              <a:rPr lang="de-DE" dirty="0" smtClean="0">
                <a:latin typeface="Prompt"/>
                <a:ea typeface="Tahoma" panose="020B0604030504040204" pitchFamily="34" charset="0"/>
                <a:cs typeface="Tahoma" panose="020B0604030504040204" pitchFamily="34" charset="0"/>
              </a:rPr>
              <a:t>serves 500 homes.</a:t>
            </a:r>
          </a:p>
          <a:p>
            <a:pPr marL="285750" indent="-285750">
              <a:buFontTx/>
              <a:buChar char="-"/>
            </a:pPr>
            <a:r>
              <a:rPr lang="de-DE" dirty="0" smtClean="0">
                <a:latin typeface="Prompt"/>
                <a:ea typeface="Tahoma" panose="020B0604030504040204" pitchFamily="34" charset="0"/>
                <a:cs typeface="Tahoma" panose="020B0604030504040204" pitchFamily="34" charset="0"/>
              </a:rPr>
              <a:t>A </a:t>
            </a:r>
            <a:r>
              <a:rPr lang="de-DE" dirty="0" err="1" smtClean="0">
                <a:latin typeface="Prompt"/>
                <a:ea typeface="Tahoma" panose="020B0604030504040204" pitchFamily="34" charset="0"/>
                <a:cs typeface="Tahoma" panose="020B0604030504040204" pitchFamily="34" charset="0"/>
              </a:rPr>
              <a:t>typical</a:t>
            </a:r>
            <a:r>
              <a:rPr lang="de-DE" dirty="0" smtClean="0">
                <a:latin typeface="Prompt"/>
                <a:ea typeface="Tahoma" panose="020B0604030504040204" pitchFamily="34" charset="0"/>
                <a:cs typeface="Tahoma" panose="020B0604030504040204" pitchFamily="34" charset="0"/>
              </a:rPr>
              <a:t> DOCSIS </a:t>
            </a:r>
            <a:r>
              <a:rPr lang="de-DE" dirty="0" err="1" smtClean="0">
                <a:latin typeface="Prompt"/>
                <a:ea typeface="Tahoma" panose="020B0604030504040204" pitchFamily="34" charset="0"/>
                <a:cs typeface="Tahoma" panose="020B0604030504040204" pitchFamily="34" charset="0"/>
              </a:rPr>
              <a:t>configuration</a:t>
            </a:r>
            <a:r>
              <a:rPr lang="de-DE" dirty="0" smtClean="0">
                <a:latin typeface="Prompt"/>
                <a:ea typeface="Tahoma" panose="020B0604030504040204" pitchFamily="34" charset="0"/>
                <a:cs typeface="Tahoma" panose="020B0604030504040204" pitchFamily="34" charset="0"/>
              </a:rPr>
              <a:t>:</a:t>
            </a:r>
          </a:p>
          <a:p>
            <a:pPr marL="285750" indent="-285750">
              <a:buFontTx/>
              <a:buChar char="-"/>
            </a:pPr>
            <a:r>
              <a:rPr lang="de-DE" sz="1600" dirty="0" smtClean="0">
                <a:latin typeface="Prompt"/>
                <a:ea typeface="Tahoma" panose="020B0604030504040204" pitchFamily="34" charset="0"/>
                <a:cs typeface="Tahoma" panose="020B0604030504040204" pitchFamily="34" charset="0"/>
              </a:rPr>
              <a:t>-&gt; Single DS </a:t>
            </a:r>
            <a:r>
              <a:rPr lang="de-DE" sz="1600" dirty="0" err="1" smtClean="0">
                <a:latin typeface="Prompt"/>
                <a:ea typeface="Tahoma" panose="020B0604030504040204" pitchFamily="34" charset="0"/>
                <a:cs typeface="Tahoma" panose="020B0604030504040204" pitchFamily="34" charset="0"/>
              </a:rPr>
              <a:t>channel</a:t>
            </a:r>
            <a:r>
              <a:rPr lang="de-DE" sz="1600" dirty="0" smtClean="0">
                <a:latin typeface="Prompt"/>
                <a:ea typeface="Tahoma" panose="020B0604030504040204" pitchFamily="34" charset="0"/>
                <a:cs typeface="Tahoma" panose="020B0604030504040204" pitchFamily="34" charset="0"/>
              </a:rPr>
              <a:t> </a:t>
            </a:r>
            <a:r>
              <a:rPr lang="de-DE" sz="1600" dirty="0" err="1" smtClean="0">
                <a:latin typeface="Prompt"/>
                <a:ea typeface="Tahoma" panose="020B0604030504040204" pitchFamily="34" charset="0"/>
                <a:cs typeface="Tahoma" panose="020B0604030504040204" pitchFamily="34" charset="0"/>
              </a:rPr>
              <a:t>is</a:t>
            </a:r>
            <a:r>
              <a:rPr lang="de-DE" sz="1600" dirty="0" smtClean="0">
                <a:latin typeface="Prompt"/>
                <a:ea typeface="Tahoma" panose="020B0604030504040204" pitchFamily="34" charset="0"/>
                <a:cs typeface="Tahoma" panose="020B0604030504040204" pitchFamily="34" charset="0"/>
              </a:rPr>
              <a:t> </a:t>
            </a:r>
            <a:r>
              <a:rPr lang="de-DE" sz="1600" dirty="0" err="1" smtClean="0">
                <a:latin typeface="Prompt"/>
                <a:ea typeface="Tahoma" panose="020B0604030504040204" pitchFamily="34" charset="0"/>
                <a:cs typeface="Tahoma" panose="020B0604030504040204" pitchFamily="34" charset="0"/>
              </a:rPr>
              <a:t>split</a:t>
            </a:r>
            <a:r>
              <a:rPr lang="de-DE" sz="1600" dirty="0" smtClean="0">
                <a:latin typeface="Prompt"/>
                <a:ea typeface="Tahoma" panose="020B0604030504040204" pitchFamily="34" charset="0"/>
                <a:cs typeface="Tahoma" panose="020B0604030504040204" pitchFamily="34" charset="0"/>
              </a:rPr>
              <a:t> </a:t>
            </a:r>
            <a:r>
              <a:rPr lang="de-DE" sz="1600" dirty="0" err="1" smtClean="0">
                <a:latin typeface="Prompt"/>
                <a:ea typeface="Tahoma" panose="020B0604030504040204" pitchFamily="34" charset="0"/>
                <a:cs typeface="Tahoma" panose="020B0604030504040204" pitchFamily="34" charset="0"/>
              </a:rPr>
              <a:t>to</a:t>
            </a:r>
            <a:r>
              <a:rPr lang="de-DE" sz="1600" dirty="0" smtClean="0">
                <a:latin typeface="Prompt"/>
                <a:ea typeface="Tahoma" panose="020B0604030504040204" pitchFamily="34" charset="0"/>
                <a:cs typeface="Tahoma" panose="020B0604030504040204" pitchFamily="34" charset="0"/>
              </a:rPr>
              <a:t> 4 FN </a:t>
            </a:r>
            <a:r>
              <a:rPr lang="de-DE" sz="1600" dirty="0" err="1" smtClean="0">
                <a:latin typeface="Prompt"/>
                <a:ea typeface="Tahoma" panose="020B0604030504040204" pitchFamily="34" charset="0"/>
                <a:cs typeface="Tahoma" panose="020B0604030504040204" pitchFamily="34" charset="0"/>
              </a:rPr>
              <a:t>and</a:t>
            </a:r>
            <a:r>
              <a:rPr lang="de-DE" sz="1600" dirty="0" smtClean="0">
                <a:latin typeface="Prompt"/>
                <a:ea typeface="Tahoma" panose="020B0604030504040204" pitchFamily="34" charset="0"/>
                <a:cs typeface="Tahoma" panose="020B0604030504040204" pitchFamily="34" charset="0"/>
              </a:rPr>
              <a:t> </a:t>
            </a:r>
            <a:r>
              <a:rPr lang="de-DE" sz="1600" dirty="0" err="1" smtClean="0">
                <a:latin typeface="Prompt"/>
                <a:ea typeface="Tahoma" panose="020B0604030504040204" pitchFamily="34" charset="0"/>
                <a:cs typeface="Tahoma" panose="020B0604030504040204" pitchFamily="34" charset="0"/>
              </a:rPr>
              <a:t>serves</a:t>
            </a:r>
            <a:r>
              <a:rPr lang="de-DE" sz="1600" dirty="0" smtClean="0">
                <a:latin typeface="Prompt"/>
                <a:ea typeface="Tahoma" panose="020B0604030504040204" pitchFamily="34" charset="0"/>
                <a:cs typeface="Tahoma" panose="020B0604030504040204" pitchFamily="34" charset="0"/>
              </a:rPr>
              <a:t> 200 </a:t>
            </a:r>
            <a:r>
              <a:rPr lang="de-DE" sz="1600" dirty="0" err="1" smtClean="0">
                <a:latin typeface="Prompt"/>
                <a:ea typeface="Tahoma" panose="020B0604030504040204" pitchFamily="34" charset="0"/>
                <a:cs typeface="Tahoma" panose="020B0604030504040204" pitchFamily="34" charset="0"/>
              </a:rPr>
              <a:t>homes</a:t>
            </a:r>
            <a:r>
              <a:rPr lang="de-DE" sz="1600" dirty="0" smtClean="0">
                <a:latin typeface="Prompt"/>
                <a:ea typeface="Tahoma" panose="020B0604030504040204" pitchFamily="34" charset="0"/>
                <a:cs typeface="Tahoma" panose="020B0604030504040204" pitchFamily="34" charset="0"/>
              </a:rPr>
              <a:t> – at least 1 US)</a:t>
            </a:r>
            <a:endParaRPr lang="de-DE" sz="1600" dirty="0">
              <a:latin typeface="Prompt"/>
              <a:ea typeface="Tahoma" panose="020B0604030504040204" pitchFamily="34" charset="0"/>
              <a:cs typeface="Tahoma" panose="020B0604030504040204" pitchFamily="34" charset="0"/>
            </a:endParaRPr>
          </a:p>
        </p:txBody>
      </p:sp>
      <p:pic>
        <p:nvPicPr>
          <p:cNvPr id="2048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847" y="4592881"/>
            <a:ext cx="6143625" cy="2201957"/>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4"/>
          <a:stretch>
            <a:fillRect/>
          </a:stretch>
        </p:blipFill>
        <p:spPr>
          <a:xfrm>
            <a:off x="611560" y="3640381"/>
            <a:ext cx="6934200" cy="952500"/>
          </a:xfrm>
          <a:prstGeom prst="rect">
            <a:avLst/>
          </a:prstGeom>
        </p:spPr>
      </p:pic>
      <p:pic>
        <p:nvPicPr>
          <p:cNvPr id="7" name="Picture 3" descr="C:\Users\Artur\Desktop\albismart-logo-3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02" y="0"/>
            <a:ext cx="969871" cy="1181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76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24532" y="1118323"/>
            <a:ext cx="9145016" cy="6740307"/>
          </a:xfrm>
          <a:prstGeom prst="rect">
            <a:avLst/>
          </a:prstGeom>
        </p:spPr>
        <p:txBody>
          <a:bodyPr wrap="square">
            <a:spAutoFit/>
          </a:bodyPr>
          <a:lstStyle/>
          <a:p>
            <a:r>
              <a:rPr lang="de-AT" dirty="0" err="1" smtClean="0">
                <a:latin typeface="Prompt"/>
                <a:cs typeface="Prompt"/>
              </a:rPr>
              <a:t>interface</a:t>
            </a:r>
            <a:r>
              <a:rPr lang="de-AT" dirty="0" smtClean="0">
                <a:latin typeface="Prompt"/>
                <a:cs typeface="Prompt"/>
              </a:rPr>
              <a:t> </a:t>
            </a:r>
            <a:r>
              <a:rPr lang="de-AT" dirty="0">
                <a:latin typeface="Prompt"/>
                <a:cs typeface="Prompt"/>
              </a:rPr>
              <a:t>Wideband-Cable5/0/0:0 </a:t>
            </a:r>
            <a:br>
              <a:rPr lang="de-AT" dirty="0">
                <a:latin typeface="Prompt"/>
                <a:cs typeface="Prompt"/>
              </a:rPr>
            </a:br>
            <a:r>
              <a:rPr lang="de-AT" dirty="0" err="1">
                <a:latin typeface="Prompt"/>
                <a:cs typeface="Prompt"/>
              </a:rPr>
              <a:t>description</a:t>
            </a:r>
            <a:r>
              <a:rPr lang="de-AT" dirty="0">
                <a:latin typeface="Prompt"/>
                <a:cs typeface="Prompt"/>
              </a:rPr>
              <a:t> „8x" </a:t>
            </a:r>
            <a:br>
              <a:rPr lang="de-AT" dirty="0">
                <a:latin typeface="Prompt"/>
                <a:cs typeface="Prompt"/>
              </a:rPr>
            </a:br>
            <a:r>
              <a:rPr lang="de-AT" dirty="0" err="1">
                <a:latin typeface="Prompt"/>
                <a:cs typeface="Prompt"/>
              </a:rPr>
              <a:t>cable</a:t>
            </a:r>
            <a:r>
              <a:rPr lang="de-AT" dirty="0">
                <a:latin typeface="Prompt"/>
                <a:cs typeface="Prompt"/>
              </a:rPr>
              <a:t> </a:t>
            </a:r>
            <a:r>
              <a:rPr lang="de-AT" dirty="0" err="1">
                <a:latin typeface="Prompt"/>
                <a:cs typeface="Prompt"/>
              </a:rPr>
              <a:t>bundle</a:t>
            </a:r>
            <a:r>
              <a:rPr lang="de-AT" dirty="0">
                <a:latin typeface="Prompt"/>
                <a:cs typeface="Prompt"/>
              </a:rPr>
              <a:t> 1</a:t>
            </a:r>
            <a:br>
              <a:rPr lang="de-AT" dirty="0">
                <a:latin typeface="Prompt"/>
                <a:cs typeface="Prompt"/>
              </a:rPr>
            </a:br>
            <a:r>
              <a:rPr lang="de-AT" dirty="0" err="1">
                <a:latin typeface="Prompt"/>
                <a:cs typeface="Prompt"/>
              </a:rPr>
              <a:t>cable</a:t>
            </a:r>
            <a:r>
              <a:rPr lang="de-AT" dirty="0">
                <a:latin typeface="Prompt"/>
                <a:cs typeface="Prompt"/>
              </a:rPr>
              <a:t> </a:t>
            </a:r>
            <a:r>
              <a:rPr lang="de-AT" dirty="0" err="1">
                <a:latin typeface="Prompt"/>
                <a:cs typeface="Prompt"/>
              </a:rPr>
              <a:t>rf-channel</a:t>
            </a:r>
            <a:r>
              <a:rPr lang="de-AT" dirty="0">
                <a:latin typeface="Prompt"/>
                <a:cs typeface="Prompt"/>
              </a:rPr>
              <a:t> 0 </a:t>
            </a:r>
            <a:r>
              <a:rPr lang="de-AT" dirty="0" err="1">
                <a:latin typeface="Prompt"/>
                <a:cs typeface="Prompt"/>
              </a:rPr>
              <a:t>bandwidth-percent</a:t>
            </a:r>
            <a:r>
              <a:rPr lang="de-AT" dirty="0">
                <a:latin typeface="Prompt"/>
                <a:cs typeface="Prompt"/>
              </a:rPr>
              <a:t> </a:t>
            </a:r>
            <a:r>
              <a:rPr lang="de-AT" dirty="0" smtClean="0">
                <a:latin typeface="Prompt"/>
                <a:cs typeface="Prompt"/>
              </a:rPr>
              <a:t>20 </a:t>
            </a:r>
            <a:r>
              <a:rPr lang="de-AT" dirty="0" err="1">
                <a:latin typeface="Prompt"/>
                <a:cs typeface="Prompt"/>
              </a:rPr>
              <a:t>remaining</a:t>
            </a:r>
            <a:r>
              <a:rPr lang="de-AT" dirty="0">
                <a:latin typeface="Prompt"/>
                <a:cs typeface="Prompt"/>
              </a:rPr>
              <a:t> </a:t>
            </a:r>
            <a:r>
              <a:rPr lang="de-AT" dirty="0" err="1">
                <a:latin typeface="Prompt"/>
                <a:cs typeface="Prompt"/>
              </a:rPr>
              <a:t>ratio</a:t>
            </a:r>
            <a:r>
              <a:rPr lang="de-AT" dirty="0">
                <a:latin typeface="Prompt"/>
                <a:cs typeface="Prompt"/>
              </a:rPr>
              <a:t> 100 </a:t>
            </a:r>
            <a:br>
              <a:rPr lang="de-AT" dirty="0">
                <a:latin typeface="Prompt"/>
                <a:cs typeface="Prompt"/>
              </a:rPr>
            </a:br>
            <a:r>
              <a:rPr lang="de-AT" dirty="0" err="1">
                <a:latin typeface="Prompt"/>
                <a:cs typeface="Prompt"/>
              </a:rPr>
              <a:t>cable</a:t>
            </a:r>
            <a:r>
              <a:rPr lang="de-AT" dirty="0">
                <a:latin typeface="Prompt"/>
                <a:cs typeface="Prompt"/>
              </a:rPr>
              <a:t> </a:t>
            </a:r>
            <a:r>
              <a:rPr lang="de-AT" dirty="0" err="1">
                <a:latin typeface="Prompt"/>
                <a:cs typeface="Prompt"/>
              </a:rPr>
              <a:t>rf-channel</a:t>
            </a:r>
            <a:r>
              <a:rPr lang="de-AT" dirty="0">
                <a:latin typeface="Prompt"/>
                <a:cs typeface="Prompt"/>
              </a:rPr>
              <a:t> 1 </a:t>
            </a:r>
            <a:r>
              <a:rPr lang="de-AT" dirty="0" err="1">
                <a:latin typeface="Prompt"/>
                <a:cs typeface="Prompt"/>
              </a:rPr>
              <a:t>bandwidth-percent</a:t>
            </a:r>
            <a:r>
              <a:rPr lang="de-AT" dirty="0">
                <a:latin typeface="Prompt"/>
                <a:cs typeface="Prompt"/>
              </a:rPr>
              <a:t> </a:t>
            </a:r>
            <a:r>
              <a:rPr lang="de-AT" dirty="0" smtClean="0">
                <a:latin typeface="Prompt"/>
                <a:cs typeface="Prompt"/>
              </a:rPr>
              <a:t>20 </a:t>
            </a:r>
            <a:r>
              <a:rPr lang="de-AT" dirty="0" err="1">
                <a:latin typeface="Prompt"/>
                <a:cs typeface="Prompt"/>
              </a:rPr>
              <a:t>remaining</a:t>
            </a:r>
            <a:r>
              <a:rPr lang="de-AT" dirty="0">
                <a:latin typeface="Prompt"/>
                <a:cs typeface="Prompt"/>
              </a:rPr>
              <a:t> </a:t>
            </a:r>
            <a:r>
              <a:rPr lang="de-AT" dirty="0" err="1">
                <a:latin typeface="Prompt"/>
                <a:cs typeface="Prompt"/>
              </a:rPr>
              <a:t>ratio</a:t>
            </a:r>
            <a:r>
              <a:rPr lang="de-AT" dirty="0">
                <a:latin typeface="Prompt"/>
                <a:cs typeface="Prompt"/>
              </a:rPr>
              <a:t> 100 </a:t>
            </a:r>
          </a:p>
          <a:p>
            <a:r>
              <a:rPr lang="de-AT" dirty="0" err="1">
                <a:latin typeface="Prompt"/>
                <a:cs typeface="Prompt"/>
              </a:rPr>
              <a:t>cable</a:t>
            </a:r>
            <a:r>
              <a:rPr lang="de-AT" dirty="0">
                <a:latin typeface="Prompt"/>
                <a:cs typeface="Prompt"/>
              </a:rPr>
              <a:t> </a:t>
            </a:r>
            <a:r>
              <a:rPr lang="de-AT" dirty="0" err="1">
                <a:latin typeface="Prompt"/>
                <a:cs typeface="Prompt"/>
              </a:rPr>
              <a:t>rf-channel</a:t>
            </a:r>
            <a:r>
              <a:rPr lang="de-AT" dirty="0">
                <a:latin typeface="Prompt"/>
                <a:cs typeface="Prompt"/>
              </a:rPr>
              <a:t> 2 </a:t>
            </a:r>
            <a:r>
              <a:rPr lang="de-AT" dirty="0" err="1">
                <a:latin typeface="Prompt"/>
                <a:cs typeface="Prompt"/>
              </a:rPr>
              <a:t>bandwidth-percent</a:t>
            </a:r>
            <a:r>
              <a:rPr lang="de-AT" dirty="0">
                <a:latin typeface="Prompt"/>
                <a:cs typeface="Prompt"/>
              </a:rPr>
              <a:t> </a:t>
            </a:r>
            <a:r>
              <a:rPr lang="de-AT" dirty="0" smtClean="0">
                <a:latin typeface="Prompt"/>
                <a:cs typeface="Prompt"/>
              </a:rPr>
              <a:t>20 </a:t>
            </a:r>
            <a:r>
              <a:rPr lang="de-AT" dirty="0" err="1">
                <a:latin typeface="Prompt"/>
                <a:cs typeface="Prompt"/>
              </a:rPr>
              <a:t>remaining</a:t>
            </a:r>
            <a:r>
              <a:rPr lang="de-AT" dirty="0">
                <a:latin typeface="Prompt"/>
                <a:cs typeface="Prompt"/>
              </a:rPr>
              <a:t> </a:t>
            </a:r>
            <a:r>
              <a:rPr lang="de-AT" dirty="0" err="1">
                <a:latin typeface="Prompt"/>
                <a:cs typeface="Prompt"/>
              </a:rPr>
              <a:t>ratio</a:t>
            </a:r>
            <a:r>
              <a:rPr lang="de-AT" dirty="0">
                <a:latin typeface="Prompt"/>
                <a:cs typeface="Prompt"/>
              </a:rPr>
              <a:t> 100 </a:t>
            </a:r>
          </a:p>
          <a:p>
            <a:r>
              <a:rPr lang="de-AT" dirty="0" err="1">
                <a:latin typeface="Prompt"/>
                <a:cs typeface="Prompt"/>
              </a:rPr>
              <a:t>cable</a:t>
            </a:r>
            <a:r>
              <a:rPr lang="de-AT" dirty="0">
                <a:latin typeface="Prompt"/>
                <a:cs typeface="Prompt"/>
              </a:rPr>
              <a:t> </a:t>
            </a:r>
            <a:r>
              <a:rPr lang="de-AT" dirty="0" err="1">
                <a:latin typeface="Prompt"/>
                <a:cs typeface="Prompt"/>
              </a:rPr>
              <a:t>rf-channel</a:t>
            </a:r>
            <a:r>
              <a:rPr lang="de-AT" dirty="0">
                <a:latin typeface="Prompt"/>
                <a:cs typeface="Prompt"/>
              </a:rPr>
              <a:t> 3 </a:t>
            </a:r>
            <a:r>
              <a:rPr lang="de-AT" dirty="0" err="1">
                <a:latin typeface="Prompt"/>
                <a:cs typeface="Prompt"/>
              </a:rPr>
              <a:t>bandwidth-percent</a:t>
            </a:r>
            <a:r>
              <a:rPr lang="de-AT" dirty="0">
                <a:latin typeface="Prompt"/>
                <a:cs typeface="Prompt"/>
              </a:rPr>
              <a:t> </a:t>
            </a:r>
            <a:r>
              <a:rPr lang="de-AT" dirty="0" smtClean="0">
                <a:latin typeface="Prompt"/>
                <a:cs typeface="Prompt"/>
              </a:rPr>
              <a:t>20 </a:t>
            </a:r>
            <a:r>
              <a:rPr lang="de-AT" dirty="0" err="1" smtClean="0">
                <a:latin typeface="Prompt"/>
                <a:cs typeface="Prompt"/>
              </a:rPr>
              <a:t>remaining</a:t>
            </a:r>
            <a:r>
              <a:rPr lang="de-AT" dirty="0" smtClean="0">
                <a:latin typeface="Prompt"/>
                <a:cs typeface="Prompt"/>
              </a:rPr>
              <a:t> </a:t>
            </a:r>
            <a:r>
              <a:rPr lang="de-AT" dirty="0" err="1">
                <a:latin typeface="Prompt"/>
                <a:cs typeface="Prompt"/>
              </a:rPr>
              <a:t>ratio</a:t>
            </a:r>
            <a:r>
              <a:rPr lang="de-AT" dirty="0">
                <a:latin typeface="Prompt"/>
                <a:cs typeface="Prompt"/>
              </a:rPr>
              <a:t> 100 </a:t>
            </a:r>
          </a:p>
          <a:p>
            <a:r>
              <a:rPr lang="de-AT" dirty="0" err="1">
                <a:latin typeface="Prompt"/>
                <a:cs typeface="Prompt"/>
              </a:rPr>
              <a:t>cable</a:t>
            </a:r>
            <a:r>
              <a:rPr lang="de-AT" dirty="0">
                <a:latin typeface="Prompt"/>
                <a:cs typeface="Prompt"/>
              </a:rPr>
              <a:t> </a:t>
            </a:r>
            <a:r>
              <a:rPr lang="de-AT" dirty="0" err="1">
                <a:latin typeface="Prompt"/>
                <a:cs typeface="Prompt"/>
              </a:rPr>
              <a:t>rf-channel</a:t>
            </a:r>
            <a:r>
              <a:rPr lang="de-AT" dirty="0">
                <a:latin typeface="Prompt"/>
                <a:cs typeface="Prompt"/>
              </a:rPr>
              <a:t> </a:t>
            </a:r>
            <a:r>
              <a:rPr lang="de-AT" dirty="0" err="1">
                <a:latin typeface="Prompt"/>
                <a:cs typeface="Prompt"/>
              </a:rPr>
              <a:t>controller</a:t>
            </a:r>
            <a:r>
              <a:rPr lang="de-AT" dirty="0">
                <a:latin typeface="Prompt"/>
                <a:cs typeface="Prompt"/>
              </a:rPr>
              <a:t> 1 </a:t>
            </a:r>
            <a:r>
              <a:rPr lang="de-AT" dirty="0" err="1">
                <a:latin typeface="Prompt"/>
                <a:cs typeface="Prompt"/>
              </a:rPr>
              <a:t>channel</a:t>
            </a:r>
            <a:r>
              <a:rPr lang="de-AT" dirty="0">
                <a:latin typeface="Prompt"/>
                <a:cs typeface="Prompt"/>
              </a:rPr>
              <a:t> 0 </a:t>
            </a:r>
            <a:r>
              <a:rPr lang="de-AT" dirty="0" err="1">
                <a:latin typeface="Prompt"/>
                <a:cs typeface="Prompt"/>
              </a:rPr>
              <a:t>bandwidth-percent</a:t>
            </a:r>
            <a:r>
              <a:rPr lang="de-AT" dirty="0">
                <a:latin typeface="Prompt"/>
                <a:cs typeface="Prompt"/>
              </a:rPr>
              <a:t> </a:t>
            </a:r>
            <a:r>
              <a:rPr lang="de-AT" dirty="0" smtClean="0">
                <a:latin typeface="Prompt"/>
                <a:cs typeface="Prompt"/>
              </a:rPr>
              <a:t>20 </a:t>
            </a:r>
            <a:r>
              <a:rPr lang="de-AT" dirty="0" err="1">
                <a:latin typeface="Prompt"/>
                <a:cs typeface="Prompt"/>
              </a:rPr>
              <a:t>remaining</a:t>
            </a:r>
            <a:r>
              <a:rPr lang="de-AT" dirty="0">
                <a:latin typeface="Prompt"/>
                <a:cs typeface="Prompt"/>
              </a:rPr>
              <a:t> </a:t>
            </a:r>
            <a:r>
              <a:rPr lang="de-AT" dirty="0" err="1">
                <a:latin typeface="Prompt"/>
                <a:cs typeface="Prompt"/>
              </a:rPr>
              <a:t>ratio</a:t>
            </a:r>
            <a:r>
              <a:rPr lang="de-AT" dirty="0">
                <a:latin typeface="Prompt"/>
                <a:cs typeface="Prompt"/>
              </a:rPr>
              <a:t> 100 </a:t>
            </a:r>
          </a:p>
          <a:p>
            <a:r>
              <a:rPr lang="de-AT" dirty="0" err="1">
                <a:latin typeface="Prompt"/>
                <a:cs typeface="Prompt"/>
              </a:rPr>
              <a:t>cable</a:t>
            </a:r>
            <a:r>
              <a:rPr lang="de-AT" dirty="0">
                <a:latin typeface="Prompt"/>
                <a:cs typeface="Prompt"/>
              </a:rPr>
              <a:t> </a:t>
            </a:r>
            <a:r>
              <a:rPr lang="de-AT" dirty="0" err="1">
                <a:latin typeface="Prompt"/>
                <a:cs typeface="Prompt"/>
              </a:rPr>
              <a:t>rf-channel</a:t>
            </a:r>
            <a:r>
              <a:rPr lang="de-AT" dirty="0">
                <a:latin typeface="Prompt"/>
                <a:cs typeface="Prompt"/>
              </a:rPr>
              <a:t> </a:t>
            </a:r>
            <a:r>
              <a:rPr lang="de-AT" dirty="0" err="1">
                <a:latin typeface="Prompt"/>
                <a:cs typeface="Prompt"/>
              </a:rPr>
              <a:t>controller</a:t>
            </a:r>
            <a:r>
              <a:rPr lang="de-AT" dirty="0">
                <a:latin typeface="Prompt"/>
                <a:cs typeface="Prompt"/>
              </a:rPr>
              <a:t> 1 </a:t>
            </a:r>
            <a:r>
              <a:rPr lang="de-AT" dirty="0" err="1">
                <a:latin typeface="Prompt"/>
                <a:cs typeface="Prompt"/>
              </a:rPr>
              <a:t>channel</a:t>
            </a:r>
            <a:r>
              <a:rPr lang="de-AT" dirty="0">
                <a:latin typeface="Prompt"/>
                <a:cs typeface="Prompt"/>
              </a:rPr>
              <a:t> 1 </a:t>
            </a:r>
            <a:r>
              <a:rPr lang="de-AT" dirty="0" err="1">
                <a:latin typeface="Prompt"/>
                <a:cs typeface="Prompt"/>
              </a:rPr>
              <a:t>bandwidth-percent</a:t>
            </a:r>
            <a:r>
              <a:rPr lang="de-AT" dirty="0">
                <a:latin typeface="Prompt"/>
                <a:cs typeface="Prompt"/>
              </a:rPr>
              <a:t> </a:t>
            </a:r>
            <a:r>
              <a:rPr lang="de-AT" dirty="0" smtClean="0">
                <a:latin typeface="Prompt"/>
                <a:cs typeface="Prompt"/>
              </a:rPr>
              <a:t>20 </a:t>
            </a:r>
            <a:r>
              <a:rPr lang="de-AT" dirty="0" err="1" smtClean="0">
                <a:latin typeface="Prompt"/>
                <a:cs typeface="Prompt"/>
              </a:rPr>
              <a:t>remaining</a:t>
            </a:r>
            <a:r>
              <a:rPr lang="de-AT" dirty="0" smtClean="0">
                <a:latin typeface="Prompt"/>
                <a:cs typeface="Prompt"/>
              </a:rPr>
              <a:t> </a:t>
            </a:r>
            <a:r>
              <a:rPr lang="de-AT" dirty="0" err="1">
                <a:latin typeface="Prompt"/>
                <a:cs typeface="Prompt"/>
              </a:rPr>
              <a:t>ratio</a:t>
            </a:r>
            <a:r>
              <a:rPr lang="de-AT" dirty="0">
                <a:latin typeface="Prompt"/>
                <a:cs typeface="Prompt"/>
              </a:rPr>
              <a:t> 100</a:t>
            </a:r>
          </a:p>
          <a:p>
            <a:r>
              <a:rPr lang="de-AT" dirty="0">
                <a:latin typeface="Prompt"/>
                <a:cs typeface="Prompt"/>
              </a:rPr>
              <a:t> </a:t>
            </a:r>
            <a:r>
              <a:rPr lang="de-AT" dirty="0" err="1">
                <a:latin typeface="Prompt"/>
                <a:cs typeface="Prompt"/>
              </a:rPr>
              <a:t>cable</a:t>
            </a:r>
            <a:r>
              <a:rPr lang="de-AT" dirty="0">
                <a:latin typeface="Prompt"/>
                <a:cs typeface="Prompt"/>
              </a:rPr>
              <a:t> </a:t>
            </a:r>
            <a:r>
              <a:rPr lang="de-AT" dirty="0" err="1">
                <a:latin typeface="Prompt"/>
                <a:cs typeface="Prompt"/>
              </a:rPr>
              <a:t>rf-channel</a:t>
            </a:r>
            <a:r>
              <a:rPr lang="de-AT" dirty="0">
                <a:latin typeface="Prompt"/>
                <a:cs typeface="Prompt"/>
              </a:rPr>
              <a:t> </a:t>
            </a:r>
            <a:r>
              <a:rPr lang="de-AT" dirty="0" err="1">
                <a:latin typeface="Prompt"/>
                <a:cs typeface="Prompt"/>
              </a:rPr>
              <a:t>controller</a:t>
            </a:r>
            <a:r>
              <a:rPr lang="de-AT" dirty="0">
                <a:latin typeface="Prompt"/>
                <a:cs typeface="Prompt"/>
              </a:rPr>
              <a:t> 1 </a:t>
            </a:r>
            <a:r>
              <a:rPr lang="de-AT" dirty="0" err="1">
                <a:latin typeface="Prompt"/>
                <a:cs typeface="Prompt"/>
              </a:rPr>
              <a:t>channel</a:t>
            </a:r>
            <a:r>
              <a:rPr lang="de-AT" dirty="0">
                <a:latin typeface="Prompt"/>
                <a:cs typeface="Prompt"/>
              </a:rPr>
              <a:t> 2 </a:t>
            </a:r>
            <a:r>
              <a:rPr lang="de-AT" dirty="0" err="1">
                <a:latin typeface="Prompt"/>
                <a:cs typeface="Prompt"/>
              </a:rPr>
              <a:t>bandwidth-percent</a:t>
            </a:r>
            <a:r>
              <a:rPr lang="de-AT" dirty="0">
                <a:latin typeface="Prompt"/>
                <a:cs typeface="Prompt"/>
              </a:rPr>
              <a:t> </a:t>
            </a:r>
            <a:r>
              <a:rPr lang="de-AT" dirty="0" smtClean="0">
                <a:latin typeface="Prompt"/>
                <a:cs typeface="Prompt"/>
              </a:rPr>
              <a:t>20 </a:t>
            </a:r>
            <a:r>
              <a:rPr lang="de-AT" dirty="0" err="1">
                <a:latin typeface="Prompt"/>
                <a:cs typeface="Prompt"/>
              </a:rPr>
              <a:t>remaining</a:t>
            </a:r>
            <a:r>
              <a:rPr lang="de-AT" dirty="0">
                <a:latin typeface="Prompt"/>
                <a:cs typeface="Prompt"/>
              </a:rPr>
              <a:t> </a:t>
            </a:r>
            <a:r>
              <a:rPr lang="de-AT" dirty="0" err="1">
                <a:latin typeface="Prompt"/>
                <a:cs typeface="Prompt"/>
              </a:rPr>
              <a:t>ratio</a:t>
            </a:r>
            <a:r>
              <a:rPr lang="de-AT" dirty="0">
                <a:latin typeface="Prompt"/>
                <a:cs typeface="Prompt"/>
              </a:rPr>
              <a:t> 100</a:t>
            </a:r>
          </a:p>
          <a:p>
            <a:r>
              <a:rPr lang="de-AT" dirty="0">
                <a:latin typeface="Prompt"/>
                <a:cs typeface="Prompt"/>
              </a:rPr>
              <a:t> </a:t>
            </a:r>
            <a:r>
              <a:rPr lang="de-AT" dirty="0" err="1">
                <a:latin typeface="Prompt"/>
                <a:cs typeface="Prompt"/>
              </a:rPr>
              <a:t>cable</a:t>
            </a:r>
            <a:r>
              <a:rPr lang="de-AT" dirty="0">
                <a:latin typeface="Prompt"/>
                <a:cs typeface="Prompt"/>
              </a:rPr>
              <a:t> </a:t>
            </a:r>
            <a:r>
              <a:rPr lang="de-AT" dirty="0" err="1">
                <a:latin typeface="Prompt"/>
                <a:cs typeface="Prompt"/>
              </a:rPr>
              <a:t>rf-channel</a:t>
            </a:r>
            <a:r>
              <a:rPr lang="de-AT" dirty="0">
                <a:latin typeface="Prompt"/>
                <a:cs typeface="Prompt"/>
              </a:rPr>
              <a:t> </a:t>
            </a:r>
            <a:r>
              <a:rPr lang="de-AT" dirty="0" err="1">
                <a:latin typeface="Prompt"/>
                <a:cs typeface="Prompt"/>
              </a:rPr>
              <a:t>controller</a:t>
            </a:r>
            <a:r>
              <a:rPr lang="de-AT" dirty="0">
                <a:latin typeface="Prompt"/>
                <a:cs typeface="Prompt"/>
              </a:rPr>
              <a:t> 1 </a:t>
            </a:r>
            <a:r>
              <a:rPr lang="de-AT" dirty="0" err="1">
                <a:latin typeface="Prompt"/>
                <a:cs typeface="Prompt"/>
              </a:rPr>
              <a:t>channel</a:t>
            </a:r>
            <a:r>
              <a:rPr lang="de-AT" dirty="0">
                <a:latin typeface="Prompt"/>
                <a:cs typeface="Prompt"/>
              </a:rPr>
              <a:t> 3 </a:t>
            </a:r>
            <a:r>
              <a:rPr lang="de-AT" dirty="0" err="1">
                <a:latin typeface="Prompt"/>
                <a:cs typeface="Prompt"/>
              </a:rPr>
              <a:t>bandwidth-percent</a:t>
            </a:r>
            <a:r>
              <a:rPr lang="de-AT" dirty="0">
                <a:latin typeface="Prompt"/>
                <a:cs typeface="Prompt"/>
              </a:rPr>
              <a:t> </a:t>
            </a:r>
            <a:r>
              <a:rPr lang="de-AT" dirty="0" smtClean="0">
                <a:latin typeface="Prompt"/>
                <a:cs typeface="Prompt"/>
              </a:rPr>
              <a:t>20 </a:t>
            </a:r>
            <a:r>
              <a:rPr lang="de-AT" dirty="0" err="1">
                <a:latin typeface="Prompt"/>
                <a:cs typeface="Prompt"/>
              </a:rPr>
              <a:t>remaining</a:t>
            </a:r>
            <a:r>
              <a:rPr lang="de-AT" dirty="0">
                <a:latin typeface="Prompt"/>
                <a:cs typeface="Prompt"/>
              </a:rPr>
              <a:t> </a:t>
            </a:r>
            <a:r>
              <a:rPr lang="de-AT" dirty="0" err="1">
                <a:latin typeface="Prompt"/>
                <a:cs typeface="Prompt"/>
              </a:rPr>
              <a:t>ratio</a:t>
            </a:r>
            <a:r>
              <a:rPr lang="de-AT" dirty="0">
                <a:latin typeface="Prompt"/>
                <a:cs typeface="Prompt"/>
              </a:rPr>
              <a:t> </a:t>
            </a:r>
            <a:r>
              <a:rPr lang="de-AT" dirty="0" smtClean="0">
                <a:latin typeface="Prompt"/>
                <a:cs typeface="Prompt"/>
              </a:rPr>
              <a:t>100</a:t>
            </a:r>
            <a:r>
              <a:rPr lang="en-US" dirty="0">
                <a:solidFill>
                  <a:srgbClr val="000000"/>
                </a:solidFill>
                <a:latin typeface="Prompt"/>
                <a:cs typeface="Prompt"/>
              </a:rPr>
              <a:t/>
            </a:r>
            <a:br>
              <a:rPr lang="en-US" dirty="0">
                <a:solidFill>
                  <a:srgbClr val="000000"/>
                </a:solidFill>
                <a:latin typeface="Prompt"/>
                <a:cs typeface="Prompt"/>
              </a:rPr>
            </a:br>
            <a:r>
              <a:rPr lang="en-US" dirty="0">
                <a:solidFill>
                  <a:srgbClr val="000000"/>
                </a:solidFill>
                <a:latin typeface="Prompt"/>
                <a:cs typeface="Prompt"/>
              </a:rPr>
              <a:t>! this is the downstream for </a:t>
            </a:r>
            <a:r>
              <a:rPr lang="en-US" dirty="0" err="1">
                <a:solidFill>
                  <a:srgbClr val="000000"/>
                </a:solidFill>
                <a:latin typeface="Prompt"/>
                <a:cs typeface="Prompt"/>
              </a:rPr>
              <a:t>docsis</a:t>
            </a:r>
            <a:r>
              <a:rPr lang="en-US" dirty="0">
                <a:solidFill>
                  <a:srgbClr val="000000"/>
                </a:solidFill>
                <a:latin typeface="Prompt"/>
                <a:cs typeface="Prompt"/>
              </a:rPr>
              <a:t> 3.0 modems</a:t>
            </a:r>
            <a:br>
              <a:rPr lang="en-US" dirty="0">
                <a:solidFill>
                  <a:srgbClr val="000000"/>
                </a:solidFill>
                <a:latin typeface="Prompt"/>
                <a:cs typeface="Prompt"/>
              </a:rPr>
            </a:br>
            <a:r>
              <a:rPr lang="en-US" dirty="0">
                <a:solidFill>
                  <a:srgbClr val="000000"/>
                </a:solidFill>
                <a:latin typeface="Prompt"/>
                <a:cs typeface="Prompt"/>
              </a:rPr>
              <a:t>!notice they have </a:t>
            </a:r>
            <a:r>
              <a:rPr lang="en-US" dirty="0" smtClean="0">
                <a:solidFill>
                  <a:srgbClr val="000000"/>
                </a:solidFill>
                <a:latin typeface="Prompt"/>
                <a:cs typeface="Prompt"/>
              </a:rPr>
              <a:t>8 </a:t>
            </a:r>
            <a:r>
              <a:rPr lang="en-US" dirty="0" err="1">
                <a:solidFill>
                  <a:srgbClr val="000000"/>
                </a:solidFill>
                <a:latin typeface="Prompt"/>
                <a:cs typeface="Prompt"/>
              </a:rPr>
              <a:t>downstreams</a:t>
            </a:r>
            <a:r>
              <a:rPr lang="en-US" dirty="0">
                <a:solidFill>
                  <a:srgbClr val="000000"/>
                </a:solidFill>
                <a:latin typeface="Prompt"/>
                <a:cs typeface="Prompt"/>
              </a:rPr>
              <a:t> so will bond to all </a:t>
            </a:r>
            <a:r>
              <a:rPr lang="en-US" dirty="0" smtClean="0">
                <a:solidFill>
                  <a:srgbClr val="000000"/>
                </a:solidFill>
                <a:latin typeface="Prompt"/>
                <a:cs typeface="Prompt"/>
              </a:rPr>
              <a:t>8</a:t>
            </a:r>
            <a:endParaRPr lang="en-US" dirty="0">
              <a:solidFill>
                <a:srgbClr val="000000"/>
              </a:solidFill>
              <a:latin typeface="Prompt"/>
              <a:cs typeface="Prompt"/>
            </a:endParaRPr>
          </a:p>
          <a:p>
            <a:r>
              <a:rPr lang="en-US" dirty="0" smtClean="0">
                <a:solidFill>
                  <a:srgbClr val="000000"/>
                </a:solidFill>
                <a:latin typeface="Prompt"/>
                <a:cs typeface="Prompt"/>
              </a:rPr>
              <a:t>! </a:t>
            </a:r>
            <a:r>
              <a:rPr lang="en-US" dirty="0">
                <a:solidFill>
                  <a:srgbClr val="000000"/>
                </a:solidFill>
                <a:latin typeface="Prompt"/>
                <a:cs typeface="Prompt"/>
              </a:rPr>
              <a:t>bandwidth-percent 20 remaining ratio 100 which means</a:t>
            </a:r>
          </a:p>
          <a:p>
            <a:r>
              <a:rPr lang="en-US" dirty="0">
                <a:solidFill>
                  <a:srgbClr val="000000"/>
                </a:solidFill>
                <a:latin typeface="Prompt"/>
                <a:cs typeface="Prompt"/>
              </a:rPr>
              <a:t>! reserve 20% of this </a:t>
            </a:r>
            <a:r>
              <a:rPr lang="en-US" dirty="0" err="1">
                <a:solidFill>
                  <a:srgbClr val="000000"/>
                </a:solidFill>
                <a:latin typeface="Prompt"/>
                <a:cs typeface="Prompt"/>
              </a:rPr>
              <a:t>rf</a:t>
            </a:r>
            <a:r>
              <a:rPr lang="en-US" dirty="0">
                <a:solidFill>
                  <a:srgbClr val="000000"/>
                </a:solidFill>
                <a:latin typeface="Prompt"/>
                <a:cs typeface="Prompt"/>
              </a:rPr>
              <a:t>-channel for </a:t>
            </a:r>
            <a:r>
              <a:rPr lang="en-US" dirty="0" err="1">
                <a:solidFill>
                  <a:srgbClr val="000000"/>
                </a:solidFill>
                <a:latin typeface="Prompt"/>
                <a:cs typeface="Prompt"/>
              </a:rPr>
              <a:t>docsis</a:t>
            </a:r>
            <a:r>
              <a:rPr lang="en-US" dirty="0">
                <a:solidFill>
                  <a:srgbClr val="000000"/>
                </a:solidFill>
                <a:latin typeface="Prompt"/>
                <a:cs typeface="Prompt"/>
              </a:rPr>
              <a:t> 3.0 traffic only,</a:t>
            </a:r>
          </a:p>
          <a:p>
            <a:r>
              <a:rPr lang="en-US" dirty="0" smtClean="0">
                <a:solidFill>
                  <a:srgbClr val="000000"/>
                </a:solidFill>
                <a:latin typeface="Prompt"/>
                <a:cs typeface="Prompt"/>
              </a:rPr>
              <a:t> </a:t>
            </a:r>
            <a:r>
              <a:rPr lang="en-US" dirty="0">
                <a:solidFill>
                  <a:srgbClr val="000000"/>
                </a:solidFill>
                <a:latin typeface="Prompt"/>
                <a:cs typeface="Prompt"/>
              </a:rPr>
              <a:t>if there is remaining available bandwidth use up to 100% of it for </a:t>
            </a:r>
            <a:r>
              <a:rPr lang="en-US" dirty="0" err="1">
                <a:solidFill>
                  <a:srgbClr val="000000"/>
                </a:solidFill>
                <a:latin typeface="Prompt"/>
                <a:cs typeface="Prompt"/>
              </a:rPr>
              <a:t>docsis</a:t>
            </a:r>
            <a:r>
              <a:rPr lang="en-US" dirty="0">
                <a:solidFill>
                  <a:srgbClr val="000000"/>
                </a:solidFill>
                <a:latin typeface="Prompt"/>
                <a:cs typeface="Prompt"/>
              </a:rPr>
              <a:t> </a:t>
            </a:r>
            <a:r>
              <a:rPr lang="en-US" dirty="0" smtClean="0">
                <a:solidFill>
                  <a:srgbClr val="000000"/>
                </a:solidFill>
                <a:latin typeface="Prompt"/>
                <a:cs typeface="Prompt"/>
              </a:rPr>
              <a:t>3.0 </a:t>
            </a:r>
            <a:r>
              <a:rPr lang="en-US" dirty="0">
                <a:solidFill>
                  <a:srgbClr val="000000"/>
                </a:solidFill>
                <a:latin typeface="Prompt"/>
                <a:cs typeface="Prompt"/>
              </a:rPr>
              <a:t>Traffic</a:t>
            </a:r>
          </a:p>
          <a:p>
            <a:r>
              <a:rPr lang="de-AT" dirty="0">
                <a:latin typeface="Prompt"/>
                <a:cs typeface="Prompt"/>
              </a:rPr>
              <a:t/>
            </a:r>
            <a:br>
              <a:rPr lang="de-AT" dirty="0">
                <a:latin typeface="Prompt"/>
                <a:cs typeface="Prompt"/>
              </a:rPr>
            </a:br>
            <a:r>
              <a:rPr lang="de-AT" dirty="0">
                <a:latin typeface="Prompt"/>
                <a:cs typeface="Prompt"/>
              </a:rPr>
              <a:t/>
            </a:r>
            <a:br>
              <a:rPr lang="de-AT" dirty="0">
                <a:latin typeface="Prompt"/>
                <a:cs typeface="Prompt"/>
              </a:rPr>
            </a:br>
            <a:endParaRPr lang="de-AT" dirty="0">
              <a:latin typeface="Prompt"/>
              <a:cs typeface="Prompt"/>
            </a:endParaRPr>
          </a:p>
        </p:txBody>
      </p:sp>
      <p:pic>
        <p:nvPicPr>
          <p:cNvPr id="3" name="Picture 3" descr="C:\Users\Artur\Desktop\albismart-logo-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rtur\Desktop\logo-web-14579490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rtur\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185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179512" y="1225689"/>
            <a:ext cx="9289032" cy="5355313"/>
          </a:xfrm>
          <a:prstGeom prst="rect">
            <a:avLst/>
          </a:prstGeom>
        </p:spPr>
        <p:txBody>
          <a:bodyPr wrap="square">
            <a:spAutoFit/>
          </a:bodyPr>
          <a:lstStyle/>
          <a:p>
            <a:r>
              <a:rPr lang="en-US" dirty="0">
                <a:latin typeface="Prompt"/>
                <a:cs typeface="Prompt"/>
              </a:rPr>
              <a:t>cable fiber-node 1 </a:t>
            </a:r>
            <a:br>
              <a:rPr lang="en-US" dirty="0">
                <a:latin typeface="Prompt"/>
                <a:cs typeface="Prompt"/>
              </a:rPr>
            </a:br>
            <a:r>
              <a:rPr lang="en-US" dirty="0">
                <a:latin typeface="Prompt"/>
                <a:cs typeface="Prompt"/>
              </a:rPr>
              <a:t>downstream Integrated-Cable 5/0/0 </a:t>
            </a:r>
            <a:r>
              <a:rPr lang="en-US" dirty="0" err="1">
                <a:latin typeface="Prompt"/>
                <a:cs typeface="Prompt"/>
              </a:rPr>
              <a:t>rf</a:t>
            </a:r>
            <a:r>
              <a:rPr lang="en-US" dirty="0">
                <a:latin typeface="Prompt"/>
                <a:cs typeface="Prompt"/>
              </a:rPr>
              <a:t>-channel 0-3 </a:t>
            </a:r>
            <a:br>
              <a:rPr lang="en-US" dirty="0">
                <a:latin typeface="Prompt"/>
                <a:cs typeface="Prompt"/>
              </a:rPr>
            </a:br>
            <a:r>
              <a:rPr lang="en-US" dirty="0">
                <a:latin typeface="Prompt"/>
                <a:cs typeface="Prompt"/>
              </a:rPr>
              <a:t>downstream Integrated-Cable 5/0/1 </a:t>
            </a:r>
            <a:r>
              <a:rPr lang="en-US" dirty="0" err="1">
                <a:latin typeface="Prompt"/>
                <a:cs typeface="Prompt"/>
              </a:rPr>
              <a:t>rf</a:t>
            </a:r>
            <a:r>
              <a:rPr lang="en-US" dirty="0">
                <a:latin typeface="Prompt"/>
                <a:cs typeface="Prompt"/>
              </a:rPr>
              <a:t>-channel 0-3</a:t>
            </a:r>
            <a:br>
              <a:rPr lang="en-US" dirty="0">
                <a:latin typeface="Prompt"/>
                <a:cs typeface="Prompt"/>
              </a:rPr>
            </a:br>
            <a:r>
              <a:rPr lang="en-US" dirty="0">
                <a:latin typeface="Prompt"/>
                <a:cs typeface="Prompt"/>
              </a:rPr>
              <a:t> upstream Cable 5/0 connector 0 </a:t>
            </a:r>
            <a:endParaRPr lang="de-AT" dirty="0">
              <a:latin typeface="Prompt"/>
              <a:cs typeface="Prompt"/>
            </a:endParaRPr>
          </a:p>
          <a:p>
            <a:r>
              <a:rPr lang="de-AT" dirty="0" smtClean="0">
                <a:latin typeface="Prompt"/>
                <a:cs typeface="Prompt"/>
              </a:rPr>
              <a:t/>
            </a:r>
            <a:br>
              <a:rPr lang="de-AT" dirty="0" smtClean="0">
                <a:latin typeface="Prompt"/>
                <a:cs typeface="Prompt"/>
              </a:rPr>
            </a:br>
            <a:r>
              <a:rPr lang="de-AT" dirty="0" smtClean="0">
                <a:latin typeface="Prompt"/>
                <a:cs typeface="Prompt"/>
              </a:rPr>
              <a:t> </a:t>
            </a:r>
            <a:r>
              <a:rPr lang="de-AT" dirty="0">
                <a:latin typeface="Prompt"/>
                <a:cs typeface="Prompt"/>
              </a:rPr>
              <a:t>Plant </a:t>
            </a:r>
            <a:r>
              <a:rPr lang="de-AT" dirty="0" err="1">
                <a:latin typeface="Prompt"/>
                <a:cs typeface="Prompt"/>
              </a:rPr>
              <a:t>Topology</a:t>
            </a:r>
            <a:endParaRPr lang="de-AT" dirty="0">
              <a:latin typeface="Prompt"/>
              <a:cs typeface="Prompt"/>
            </a:endParaRPr>
          </a:p>
          <a:p>
            <a:r>
              <a:rPr lang="de-AT" dirty="0">
                <a:latin typeface="Prompt"/>
                <a:cs typeface="Prompt"/>
              </a:rPr>
              <a:t>–In DOCSIS 3.0 </a:t>
            </a:r>
            <a:r>
              <a:rPr lang="de-AT" dirty="0" err="1">
                <a:latin typeface="Prompt"/>
                <a:cs typeface="Prompt"/>
              </a:rPr>
              <a:t>it</a:t>
            </a:r>
            <a:r>
              <a:rPr lang="de-AT" dirty="0">
                <a:latin typeface="Prompt"/>
                <a:cs typeface="Prompt"/>
              </a:rPr>
              <a:t> </a:t>
            </a:r>
            <a:r>
              <a:rPr lang="de-AT" dirty="0" err="1">
                <a:latin typeface="Prompt"/>
                <a:cs typeface="Prompt"/>
              </a:rPr>
              <a:t>is</a:t>
            </a:r>
            <a:r>
              <a:rPr lang="de-AT" dirty="0">
                <a:latin typeface="Prompt"/>
                <a:cs typeface="Prompt"/>
              </a:rPr>
              <a:t> </a:t>
            </a:r>
            <a:r>
              <a:rPr lang="de-AT" dirty="0" err="1">
                <a:latin typeface="Prompt"/>
                <a:cs typeface="Prompt"/>
              </a:rPr>
              <a:t>mandatory</a:t>
            </a:r>
            <a:r>
              <a:rPr lang="de-AT" dirty="0">
                <a:latin typeface="Prompt"/>
                <a:cs typeface="Prompt"/>
              </a:rPr>
              <a:t> </a:t>
            </a:r>
            <a:r>
              <a:rPr lang="de-AT" dirty="0" err="1">
                <a:latin typeface="Prompt"/>
                <a:cs typeface="Prompt"/>
              </a:rPr>
              <a:t>that</a:t>
            </a:r>
            <a:r>
              <a:rPr lang="de-AT" dirty="0">
                <a:latin typeface="Prompt"/>
                <a:cs typeface="Prompt"/>
              </a:rPr>
              <a:t> </a:t>
            </a:r>
            <a:r>
              <a:rPr lang="de-AT" dirty="0" err="1">
                <a:latin typeface="Prompt"/>
                <a:cs typeface="Prompt"/>
              </a:rPr>
              <a:t>the</a:t>
            </a:r>
            <a:r>
              <a:rPr lang="de-AT" dirty="0">
                <a:latin typeface="Prompt"/>
                <a:cs typeface="Prompt"/>
              </a:rPr>
              <a:t> plant </a:t>
            </a:r>
            <a:r>
              <a:rPr lang="de-AT" dirty="0" err="1" smtClean="0">
                <a:latin typeface="Prompt"/>
                <a:cs typeface="Prompt"/>
              </a:rPr>
              <a:t>topology</a:t>
            </a:r>
            <a:r>
              <a:rPr lang="de-AT" dirty="0" smtClean="0">
                <a:latin typeface="Prompt"/>
                <a:cs typeface="Prompt"/>
              </a:rPr>
              <a:t/>
            </a:r>
            <a:br>
              <a:rPr lang="de-AT" dirty="0" smtClean="0">
                <a:latin typeface="Prompt"/>
                <a:cs typeface="Prompt"/>
              </a:rPr>
            </a:br>
            <a:r>
              <a:rPr lang="de-AT" dirty="0" smtClean="0">
                <a:latin typeface="Prompt"/>
                <a:cs typeface="Prompt"/>
              </a:rPr>
              <a:t>(</a:t>
            </a:r>
            <a:r>
              <a:rPr lang="de-AT" dirty="0" err="1">
                <a:latin typeface="Prompt"/>
                <a:cs typeface="Prompt"/>
              </a:rPr>
              <a:t>fiber</a:t>
            </a:r>
            <a:r>
              <a:rPr lang="de-AT" dirty="0">
                <a:latin typeface="Prompt"/>
                <a:cs typeface="Prompt"/>
              </a:rPr>
              <a:t> </a:t>
            </a:r>
            <a:r>
              <a:rPr lang="de-AT" dirty="0" err="1">
                <a:latin typeface="Prompt"/>
                <a:cs typeface="Prompt"/>
              </a:rPr>
              <a:t>nodes</a:t>
            </a:r>
            <a:r>
              <a:rPr lang="de-AT" dirty="0">
                <a:latin typeface="Prompt"/>
                <a:cs typeface="Prompt"/>
              </a:rPr>
              <a:t> </a:t>
            </a:r>
            <a:r>
              <a:rPr lang="de-AT" dirty="0" err="1">
                <a:latin typeface="Prompt"/>
                <a:cs typeface="Prompt"/>
              </a:rPr>
              <a:t>and</a:t>
            </a:r>
            <a:r>
              <a:rPr lang="de-AT" dirty="0">
                <a:latin typeface="Prompt"/>
                <a:cs typeface="Prompt"/>
              </a:rPr>
              <a:t> </a:t>
            </a:r>
            <a:r>
              <a:rPr lang="de-AT" dirty="0" err="1">
                <a:latin typeface="Prompt"/>
                <a:cs typeface="Prompt"/>
              </a:rPr>
              <a:t>how</a:t>
            </a:r>
            <a:r>
              <a:rPr lang="de-AT" dirty="0">
                <a:latin typeface="Prompt"/>
                <a:cs typeface="Prompt"/>
              </a:rPr>
              <a:t> </a:t>
            </a:r>
            <a:r>
              <a:rPr lang="de-AT" dirty="0" err="1">
                <a:latin typeface="Prompt"/>
                <a:cs typeface="Prompt"/>
              </a:rPr>
              <a:t>they</a:t>
            </a:r>
            <a:r>
              <a:rPr lang="de-AT" dirty="0">
                <a:latin typeface="Prompt"/>
                <a:cs typeface="Prompt"/>
              </a:rPr>
              <a:t> </a:t>
            </a:r>
            <a:r>
              <a:rPr lang="de-AT" dirty="0" err="1">
                <a:latin typeface="Prompt"/>
                <a:cs typeface="Prompt"/>
              </a:rPr>
              <a:t>are</a:t>
            </a:r>
            <a:r>
              <a:rPr lang="de-AT" dirty="0">
                <a:latin typeface="Prompt"/>
                <a:cs typeface="Prompt"/>
              </a:rPr>
              <a:t> </a:t>
            </a:r>
            <a:r>
              <a:rPr lang="de-AT" dirty="0" err="1">
                <a:latin typeface="Prompt"/>
                <a:cs typeface="Prompt"/>
              </a:rPr>
              <a:t>split</a:t>
            </a:r>
            <a:r>
              <a:rPr lang="de-AT" dirty="0">
                <a:latin typeface="Prompt"/>
                <a:cs typeface="Prompt"/>
              </a:rPr>
              <a:t>/</a:t>
            </a:r>
            <a:r>
              <a:rPr lang="de-AT" dirty="0" err="1">
                <a:latin typeface="Prompt"/>
                <a:cs typeface="Prompt"/>
              </a:rPr>
              <a:t>combined</a:t>
            </a:r>
            <a:r>
              <a:rPr lang="de-AT" dirty="0">
                <a:latin typeface="Prompt"/>
                <a:cs typeface="Prompt"/>
              </a:rPr>
              <a:t>) </a:t>
            </a:r>
            <a:r>
              <a:rPr lang="de-AT" dirty="0" err="1">
                <a:latin typeface="Prompt"/>
                <a:cs typeface="Prompt"/>
              </a:rPr>
              <a:t>is</a:t>
            </a:r>
            <a:r>
              <a:rPr lang="de-AT" dirty="0">
                <a:latin typeface="Prompt"/>
                <a:cs typeface="Prompt"/>
              </a:rPr>
              <a:t> </a:t>
            </a:r>
            <a:r>
              <a:rPr lang="de-AT" dirty="0" err="1">
                <a:latin typeface="Prompt"/>
                <a:cs typeface="Prompt"/>
              </a:rPr>
              <a:t>configured</a:t>
            </a:r>
            <a:r>
              <a:rPr lang="de-AT" dirty="0">
                <a:latin typeface="Prompt"/>
                <a:cs typeface="Prompt"/>
              </a:rPr>
              <a:t> in </a:t>
            </a:r>
            <a:r>
              <a:rPr lang="de-AT" dirty="0" err="1">
                <a:latin typeface="Prompt"/>
                <a:cs typeface="Prompt"/>
              </a:rPr>
              <a:t>the</a:t>
            </a:r>
            <a:r>
              <a:rPr lang="de-AT" dirty="0">
                <a:latin typeface="Prompt"/>
                <a:cs typeface="Prompt"/>
              </a:rPr>
              <a:t> CMTS</a:t>
            </a:r>
          </a:p>
          <a:p>
            <a:r>
              <a:rPr lang="de-AT" dirty="0" smtClean="0">
                <a:latin typeface="Prompt"/>
                <a:cs typeface="Prompt"/>
              </a:rPr>
              <a:t>Resolution</a:t>
            </a:r>
            <a:endParaRPr lang="de-AT" dirty="0">
              <a:latin typeface="Prompt"/>
              <a:cs typeface="Prompt"/>
            </a:endParaRPr>
          </a:p>
          <a:p>
            <a:r>
              <a:rPr lang="de-AT" dirty="0" smtClean="0">
                <a:latin typeface="Prompt"/>
                <a:cs typeface="Prompt"/>
              </a:rPr>
              <a:t>An </a:t>
            </a:r>
            <a:r>
              <a:rPr lang="de-AT" dirty="0" err="1">
                <a:latin typeface="Prompt"/>
                <a:cs typeface="Prompt"/>
              </a:rPr>
              <a:t>efficient</a:t>
            </a:r>
            <a:r>
              <a:rPr lang="de-AT" dirty="0">
                <a:latin typeface="Prompt"/>
                <a:cs typeface="Prompt"/>
              </a:rPr>
              <a:t> </a:t>
            </a:r>
            <a:r>
              <a:rPr lang="de-AT" dirty="0" err="1">
                <a:latin typeface="Prompt"/>
                <a:cs typeface="Prompt"/>
              </a:rPr>
              <a:t>process</a:t>
            </a:r>
            <a:r>
              <a:rPr lang="de-AT" dirty="0">
                <a:latin typeface="Prompt"/>
                <a:cs typeface="Prompt"/>
              </a:rPr>
              <a:t> </a:t>
            </a:r>
            <a:r>
              <a:rPr lang="de-AT" dirty="0" err="1">
                <a:latin typeface="Prompt"/>
                <a:cs typeface="Prompt"/>
              </a:rPr>
              <a:t>for</a:t>
            </a:r>
            <a:r>
              <a:rPr lang="de-AT" dirty="0">
                <a:latin typeface="Prompt"/>
                <a:cs typeface="Prompt"/>
              </a:rPr>
              <a:t> </a:t>
            </a:r>
            <a:r>
              <a:rPr lang="de-AT" dirty="0" err="1">
                <a:latin typeface="Prompt"/>
                <a:cs typeface="Prompt"/>
              </a:rPr>
              <a:t>determining</a:t>
            </a:r>
            <a:r>
              <a:rPr lang="de-AT" dirty="0">
                <a:latin typeface="Prompt"/>
                <a:cs typeface="Prompt"/>
              </a:rPr>
              <a:t> </a:t>
            </a:r>
            <a:r>
              <a:rPr lang="de-AT" dirty="0" err="1">
                <a:latin typeface="Prompt"/>
                <a:cs typeface="Prompt"/>
              </a:rPr>
              <a:t>which</a:t>
            </a:r>
            <a:r>
              <a:rPr lang="de-AT" dirty="0">
                <a:latin typeface="Prompt"/>
                <a:cs typeface="Prompt"/>
              </a:rPr>
              <a:t> FN a CM </a:t>
            </a:r>
            <a:r>
              <a:rPr lang="de-AT" dirty="0" err="1" smtClean="0">
                <a:latin typeface="Prompt"/>
                <a:cs typeface="Prompt"/>
              </a:rPr>
              <a:t>is</a:t>
            </a:r>
            <a:r>
              <a:rPr lang="de-AT" dirty="0" smtClean="0">
                <a:latin typeface="Prompt"/>
                <a:cs typeface="Prompt"/>
              </a:rPr>
              <a:t> </a:t>
            </a:r>
            <a:r>
              <a:rPr lang="de-AT" dirty="0" err="1" smtClean="0">
                <a:latin typeface="Prompt"/>
                <a:cs typeface="Prompt"/>
              </a:rPr>
              <a:t>physically</a:t>
            </a:r>
            <a:r>
              <a:rPr lang="de-AT" dirty="0" smtClean="0">
                <a:latin typeface="Prompt"/>
                <a:cs typeface="Prompt"/>
              </a:rPr>
              <a:t> </a:t>
            </a:r>
            <a:r>
              <a:rPr lang="de-AT" dirty="0" err="1">
                <a:latin typeface="Prompt"/>
                <a:cs typeface="Prompt"/>
              </a:rPr>
              <a:t>connected</a:t>
            </a:r>
            <a:r>
              <a:rPr lang="de-AT" dirty="0">
                <a:latin typeface="Prompt"/>
                <a:cs typeface="Prompt"/>
              </a:rPr>
              <a:t> </a:t>
            </a:r>
            <a:r>
              <a:rPr lang="de-AT" dirty="0" err="1">
                <a:latin typeface="Prompt"/>
                <a:cs typeface="Prompt"/>
              </a:rPr>
              <a:t>to</a:t>
            </a:r>
            <a:r>
              <a:rPr lang="de-AT" dirty="0">
                <a:latin typeface="Prompt"/>
                <a:cs typeface="Prompt"/>
              </a:rPr>
              <a:t> </a:t>
            </a:r>
            <a:r>
              <a:rPr lang="de-AT" dirty="0" smtClean="0">
                <a:latin typeface="Prompt"/>
                <a:cs typeface="Prompt"/>
              </a:rPr>
              <a:t/>
            </a:r>
            <a:br>
              <a:rPr lang="de-AT" dirty="0" smtClean="0">
                <a:latin typeface="Prompt"/>
                <a:cs typeface="Prompt"/>
              </a:rPr>
            </a:br>
            <a:r>
              <a:rPr lang="de-AT" dirty="0" smtClean="0">
                <a:latin typeface="Prompt"/>
                <a:cs typeface="Prompt"/>
              </a:rPr>
              <a:t>(</a:t>
            </a:r>
            <a:r>
              <a:rPr lang="de-AT" dirty="0" err="1">
                <a:latin typeface="Prompt"/>
                <a:cs typeface="Prompt"/>
              </a:rPr>
              <a:t>or</a:t>
            </a:r>
            <a:r>
              <a:rPr lang="de-AT" dirty="0">
                <a:latin typeface="Prompt"/>
                <a:cs typeface="Prompt"/>
              </a:rPr>
              <a:t> </a:t>
            </a:r>
            <a:r>
              <a:rPr lang="de-AT" dirty="0" err="1">
                <a:latin typeface="Prompt"/>
                <a:cs typeface="Prompt"/>
              </a:rPr>
              <a:t>more</a:t>
            </a:r>
            <a:r>
              <a:rPr lang="de-AT" dirty="0">
                <a:latin typeface="Prompt"/>
                <a:cs typeface="Prompt"/>
              </a:rPr>
              <a:t> </a:t>
            </a:r>
            <a:r>
              <a:rPr lang="de-AT" dirty="0" err="1">
                <a:latin typeface="Prompt"/>
                <a:cs typeface="Prompt"/>
              </a:rPr>
              <a:t>precisely</a:t>
            </a:r>
            <a:r>
              <a:rPr lang="de-AT" dirty="0">
                <a:latin typeface="Prompt"/>
                <a:cs typeface="Prompt"/>
              </a:rPr>
              <a:t> </a:t>
            </a:r>
            <a:r>
              <a:rPr lang="de-AT" dirty="0" err="1">
                <a:latin typeface="Prompt"/>
                <a:cs typeface="Prompt"/>
              </a:rPr>
              <a:t>which</a:t>
            </a:r>
            <a:r>
              <a:rPr lang="de-AT" dirty="0">
                <a:latin typeface="Prompt"/>
                <a:cs typeface="Prompt"/>
              </a:rPr>
              <a:t> </a:t>
            </a:r>
            <a:r>
              <a:rPr lang="de-AT" dirty="0" err="1">
                <a:latin typeface="Prompt"/>
                <a:cs typeface="Prompt"/>
              </a:rPr>
              <a:t>downstream</a:t>
            </a:r>
            <a:r>
              <a:rPr lang="de-AT" dirty="0">
                <a:latin typeface="Prompt"/>
                <a:cs typeface="Prompt"/>
              </a:rPr>
              <a:t> </a:t>
            </a:r>
            <a:r>
              <a:rPr lang="de-AT" dirty="0" err="1">
                <a:latin typeface="Prompt"/>
                <a:cs typeface="Prompt"/>
              </a:rPr>
              <a:t>physically</a:t>
            </a:r>
            <a:r>
              <a:rPr lang="de-AT" dirty="0">
                <a:latin typeface="Prompt"/>
                <a:cs typeface="Prompt"/>
              </a:rPr>
              <a:t> </a:t>
            </a:r>
            <a:r>
              <a:rPr lang="de-AT" dirty="0" err="1">
                <a:latin typeface="Prompt"/>
                <a:cs typeface="Prompt"/>
              </a:rPr>
              <a:t>connected</a:t>
            </a:r>
            <a:r>
              <a:rPr lang="de-AT" dirty="0">
                <a:latin typeface="Prompt"/>
                <a:cs typeface="Prompt"/>
              </a:rPr>
              <a:t> </a:t>
            </a:r>
            <a:r>
              <a:rPr lang="de-AT" dirty="0" err="1">
                <a:latin typeface="Prompt"/>
                <a:cs typeface="Prompt"/>
              </a:rPr>
              <a:t>to</a:t>
            </a:r>
            <a:r>
              <a:rPr lang="de-AT" dirty="0">
                <a:latin typeface="Prompt"/>
                <a:cs typeface="Prompt"/>
              </a:rPr>
              <a:t> </a:t>
            </a:r>
            <a:r>
              <a:rPr lang="de-AT" dirty="0" smtClean="0">
                <a:latin typeface="Prompt"/>
                <a:cs typeface="Prompt"/>
              </a:rPr>
              <a:t/>
            </a:r>
            <a:br>
              <a:rPr lang="de-AT" dirty="0" smtClean="0">
                <a:latin typeface="Prompt"/>
                <a:cs typeface="Prompt"/>
              </a:rPr>
            </a:br>
            <a:r>
              <a:rPr lang="de-AT" dirty="0" smtClean="0">
                <a:latin typeface="Prompt"/>
                <a:cs typeface="Prompt"/>
              </a:rPr>
              <a:t>(</a:t>
            </a:r>
            <a:r>
              <a:rPr lang="de-AT" dirty="0" err="1">
                <a:latin typeface="Prompt"/>
                <a:cs typeface="Prompt"/>
              </a:rPr>
              <a:t>or</a:t>
            </a:r>
            <a:r>
              <a:rPr lang="de-AT" dirty="0">
                <a:latin typeface="Prompt"/>
                <a:cs typeface="Prompt"/>
              </a:rPr>
              <a:t> </a:t>
            </a:r>
            <a:r>
              <a:rPr lang="de-AT" dirty="0" err="1">
                <a:latin typeface="Prompt"/>
                <a:cs typeface="Prompt"/>
              </a:rPr>
              <a:t>more</a:t>
            </a:r>
            <a:r>
              <a:rPr lang="de-AT" dirty="0">
                <a:latin typeface="Prompt"/>
                <a:cs typeface="Prompt"/>
              </a:rPr>
              <a:t> </a:t>
            </a:r>
            <a:r>
              <a:rPr lang="de-AT" dirty="0" err="1">
                <a:latin typeface="Prompt"/>
                <a:cs typeface="Prompt"/>
              </a:rPr>
              <a:t>precisely</a:t>
            </a:r>
            <a:r>
              <a:rPr lang="de-AT" dirty="0">
                <a:latin typeface="Prompt"/>
                <a:cs typeface="Prompt"/>
              </a:rPr>
              <a:t>, </a:t>
            </a:r>
            <a:r>
              <a:rPr lang="de-AT" dirty="0" err="1">
                <a:latin typeface="Prompt"/>
                <a:cs typeface="Prompt"/>
              </a:rPr>
              <a:t>which</a:t>
            </a:r>
            <a:r>
              <a:rPr lang="de-AT" dirty="0">
                <a:latin typeface="Prompt"/>
                <a:cs typeface="Prompt"/>
              </a:rPr>
              <a:t> </a:t>
            </a:r>
            <a:r>
              <a:rPr lang="de-AT" dirty="0" err="1">
                <a:latin typeface="Prompt"/>
                <a:cs typeface="Prompt"/>
              </a:rPr>
              <a:t>downstream</a:t>
            </a:r>
            <a:r>
              <a:rPr lang="de-AT" dirty="0">
                <a:latin typeface="Prompt"/>
                <a:cs typeface="Prompt"/>
              </a:rPr>
              <a:t> </a:t>
            </a:r>
            <a:r>
              <a:rPr lang="de-AT" dirty="0" err="1">
                <a:latin typeface="Prompt"/>
                <a:cs typeface="Prompt"/>
              </a:rPr>
              <a:t>service</a:t>
            </a:r>
            <a:r>
              <a:rPr lang="de-AT" dirty="0">
                <a:latin typeface="Prompt"/>
                <a:cs typeface="Prompt"/>
              </a:rPr>
              <a:t> </a:t>
            </a:r>
            <a:r>
              <a:rPr lang="de-AT" dirty="0" err="1">
                <a:latin typeface="Prompt"/>
                <a:cs typeface="Prompt"/>
              </a:rPr>
              <a:t>group</a:t>
            </a:r>
            <a:r>
              <a:rPr lang="de-AT" dirty="0">
                <a:latin typeface="Prompt"/>
                <a:cs typeface="Prompt"/>
              </a:rPr>
              <a:t> </a:t>
            </a:r>
            <a:r>
              <a:rPr lang="de-AT" dirty="0" err="1">
                <a:latin typeface="Prompt"/>
                <a:cs typeface="Prompt"/>
              </a:rPr>
              <a:t>its</a:t>
            </a:r>
            <a:r>
              <a:rPr lang="de-AT" dirty="0">
                <a:latin typeface="Prompt"/>
                <a:cs typeface="Prompt"/>
              </a:rPr>
              <a:t> </a:t>
            </a:r>
            <a:r>
              <a:rPr lang="de-AT" dirty="0" err="1">
                <a:latin typeface="Prompt"/>
                <a:cs typeface="Prompt"/>
              </a:rPr>
              <a:t>connected</a:t>
            </a:r>
            <a:r>
              <a:rPr lang="de-AT" dirty="0">
                <a:latin typeface="Prompt"/>
                <a:cs typeface="Prompt"/>
              </a:rPr>
              <a:t> </a:t>
            </a:r>
            <a:r>
              <a:rPr lang="de-AT" dirty="0" err="1">
                <a:latin typeface="Prompt"/>
                <a:cs typeface="Prompt"/>
              </a:rPr>
              <a:t>too</a:t>
            </a:r>
            <a:r>
              <a:rPr lang="de-AT" dirty="0">
                <a:latin typeface="Prompt"/>
                <a:cs typeface="Prompt"/>
              </a:rPr>
              <a:t>) </a:t>
            </a:r>
            <a:r>
              <a:rPr lang="de-AT" dirty="0" smtClean="0">
                <a:latin typeface="Prompt"/>
                <a:cs typeface="Prompt"/>
              </a:rPr>
              <a:t/>
            </a:r>
            <a:br>
              <a:rPr lang="de-AT" dirty="0" smtClean="0">
                <a:latin typeface="Prompt"/>
                <a:cs typeface="Prompt"/>
              </a:rPr>
            </a:br>
            <a:r>
              <a:rPr lang="de-AT" dirty="0" err="1" smtClean="0">
                <a:latin typeface="Prompt"/>
                <a:cs typeface="Prompt"/>
              </a:rPr>
              <a:t>is</a:t>
            </a:r>
            <a:r>
              <a:rPr lang="de-AT" dirty="0" smtClean="0">
                <a:latin typeface="Prompt"/>
                <a:cs typeface="Prompt"/>
              </a:rPr>
              <a:t> </a:t>
            </a:r>
            <a:r>
              <a:rPr lang="de-AT" dirty="0" err="1">
                <a:latin typeface="Prompt"/>
                <a:cs typeface="Prompt"/>
              </a:rPr>
              <a:t>possible</a:t>
            </a:r>
            <a:r>
              <a:rPr lang="de-AT" dirty="0">
                <a:latin typeface="Prompt"/>
                <a:cs typeface="Prompt"/>
              </a:rPr>
              <a:t> </a:t>
            </a:r>
            <a:r>
              <a:rPr lang="de-AT" dirty="0" err="1">
                <a:latin typeface="Prompt"/>
                <a:cs typeface="Prompt"/>
              </a:rPr>
              <a:t>thanks</a:t>
            </a:r>
            <a:r>
              <a:rPr lang="de-AT" dirty="0">
                <a:latin typeface="Prompt"/>
                <a:cs typeface="Prompt"/>
              </a:rPr>
              <a:t> </a:t>
            </a:r>
            <a:r>
              <a:rPr lang="de-AT" dirty="0" err="1">
                <a:latin typeface="Prompt"/>
                <a:cs typeface="Prompt"/>
              </a:rPr>
              <a:t>to</a:t>
            </a:r>
            <a:r>
              <a:rPr lang="de-AT" dirty="0">
                <a:latin typeface="Prompt"/>
                <a:cs typeface="Prompt"/>
              </a:rPr>
              <a:t> </a:t>
            </a:r>
            <a:r>
              <a:rPr lang="de-AT" dirty="0" err="1">
                <a:latin typeface="Prompt"/>
                <a:cs typeface="Prompt"/>
              </a:rPr>
              <a:t>the</a:t>
            </a:r>
            <a:r>
              <a:rPr lang="de-AT" dirty="0">
                <a:latin typeface="Prompt"/>
                <a:cs typeface="Prompt"/>
              </a:rPr>
              <a:t> </a:t>
            </a:r>
            <a:r>
              <a:rPr lang="de-AT" dirty="0" err="1">
                <a:latin typeface="Prompt"/>
                <a:cs typeface="Prompt"/>
              </a:rPr>
              <a:t>fact</a:t>
            </a:r>
            <a:r>
              <a:rPr lang="de-AT" dirty="0">
                <a:latin typeface="Prompt"/>
                <a:cs typeface="Prompt"/>
              </a:rPr>
              <a:t> </a:t>
            </a:r>
            <a:r>
              <a:rPr lang="de-AT" dirty="0" err="1">
                <a:latin typeface="Prompt"/>
                <a:cs typeface="Prompt"/>
              </a:rPr>
              <a:t>that</a:t>
            </a:r>
            <a:r>
              <a:rPr lang="de-AT" dirty="0">
                <a:latin typeface="Prompt"/>
                <a:cs typeface="Prompt"/>
              </a:rPr>
              <a:t> plant </a:t>
            </a:r>
            <a:r>
              <a:rPr lang="de-AT" dirty="0" err="1">
                <a:latin typeface="Prompt"/>
                <a:cs typeface="Prompt"/>
              </a:rPr>
              <a:t>topology</a:t>
            </a:r>
            <a:r>
              <a:rPr lang="de-AT" dirty="0">
                <a:latin typeface="Prompt"/>
                <a:cs typeface="Prompt"/>
              </a:rPr>
              <a:t> </a:t>
            </a:r>
            <a:r>
              <a:rPr lang="de-AT" dirty="0" err="1">
                <a:latin typeface="Prompt"/>
                <a:cs typeface="Prompt"/>
              </a:rPr>
              <a:t>is</a:t>
            </a:r>
            <a:r>
              <a:rPr lang="de-AT" dirty="0">
                <a:latin typeface="Prompt"/>
                <a:cs typeface="Prompt"/>
              </a:rPr>
              <a:t> </a:t>
            </a:r>
            <a:r>
              <a:rPr lang="de-AT" dirty="0" err="1">
                <a:latin typeface="Prompt"/>
                <a:cs typeface="Prompt"/>
              </a:rPr>
              <a:t>reflected</a:t>
            </a:r>
            <a:r>
              <a:rPr lang="de-AT" dirty="0">
                <a:latin typeface="Prompt"/>
                <a:cs typeface="Prompt"/>
              </a:rPr>
              <a:t> in </a:t>
            </a:r>
            <a:r>
              <a:rPr lang="de-AT" dirty="0" err="1">
                <a:latin typeface="Prompt"/>
                <a:cs typeface="Prompt"/>
              </a:rPr>
              <a:t>the</a:t>
            </a:r>
            <a:r>
              <a:rPr lang="de-AT" dirty="0">
                <a:latin typeface="Prompt"/>
                <a:cs typeface="Prompt"/>
              </a:rPr>
              <a:t> MDD</a:t>
            </a:r>
          </a:p>
          <a:p>
            <a:r>
              <a:rPr lang="de-AT" dirty="0" smtClean="0">
                <a:solidFill>
                  <a:srgbClr val="000000"/>
                </a:solidFill>
                <a:latin typeface="Prompt"/>
                <a:cs typeface="Prompt"/>
              </a:rPr>
              <a:t/>
            </a:r>
            <a:br>
              <a:rPr lang="de-AT" dirty="0" smtClean="0">
                <a:solidFill>
                  <a:srgbClr val="000000"/>
                </a:solidFill>
                <a:latin typeface="Prompt"/>
                <a:cs typeface="Prompt"/>
              </a:rPr>
            </a:br>
            <a:endParaRPr lang="de-AT" dirty="0">
              <a:solidFill>
                <a:srgbClr val="000000"/>
              </a:solidFill>
              <a:latin typeface="Prompt"/>
              <a:cs typeface="Prompt"/>
            </a:endParaRPr>
          </a:p>
          <a:p>
            <a:r>
              <a:rPr lang="de-AT" dirty="0" err="1">
                <a:solidFill>
                  <a:srgbClr val="000000"/>
                </a:solidFill>
                <a:latin typeface="Prompt"/>
                <a:cs typeface="Prompt"/>
              </a:rPr>
              <a:t>snmp</a:t>
            </a:r>
            <a:r>
              <a:rPr lang="de-AT" dirty="0">
                <a:solidFill>
                  <a:srgbClr val="000000"/>
                </a:solidFill>
                <a:latin typeface="Prompt"/>
                <a:cs typeface="Prompt"/>
              </a:rPr>
              <a:t>-server </a:t>
            </a:r>
            <a:r>
              <a:rPr lang="de-AT" dirty="0" err="1">
                <a:solidFill>
                  <a:srgbClr val="000000"/>
                </a:solidFill>
                <a:latin typeface="Prompt"/>
                <a:cs typeface="Prompt"/>
              </a:rPr>
              <a:t>community</a:t>
            </a:r>
            <a:r>
              <a:rPr lang="de-AT" dirty="0">
                <a:solidFill>
                  <a:srgbClr val="000000"/>
                </a:solidFill>
                <a:latin typeface="Prompt"/>
                <a:cs typeface="Prompt"/>
              </a:rPr>
              <a:t> </a:t>
            </a:r>
            <a:r>
              <a:rPr lang="de-AT" dirty="0" err="1">
                <a:solidFill>
                  <a:srgbClr val="000000"/>
                </a:solidFill>
                <a:latin typeface="Prompt"/>
                <a:cs typeface="Prompt"/>
              </a:rPr>
              <a:t>albismart</a:t>
            </a:r>
            <a:r>
              <a:rPr lang="de-AT" dirty="0">
                <a:solidFill>
                  <a:srgbClr val="000000"/>
                </a:solidFill>
                <a:latin typeface="Prompt"/>
                <a:cs typeface="Prompt"/>
              </a:rPr>
              <a:t> RO </a:t>
            </a:r>
            <a:br>
              <a:rPr lang="de-AT" dirty="0">
                <a:solidFill>
                  <a:srgbClr val="000000"/>
                </a:solidFill>
                <a:latin typeface="Prompt"/>
                <a:cs typeface="Prompt"/>
              </a:rPr>
            </a:br>
            <a:r>
              <a:rPr lang="de-AT" dirty="0" err="1">
                <a:solidFill>
                  <a:srgbClr val="000000"/>
                </a:solidFill>
                <a:latin typeface="Prompt"/>
                <a:cs typeface="Prompt"/>
              </a:rPr>
              <a:t>snmp</a:t>
            </a:r>
            <a:r>
              <a:rPr lang="de-AT" dirty="0">
                <a:solidFill>
                  <a:srgbClr val="000000"/>
                </a:solidFill>
                <a:latin typeface="Prompt"/>
                <a:cs typeface="Prompt"/>
              </a:rPr>
              <a:t>-server </a:t>
            </a:r>
            <a:r>
              <a:rPr lang="de-AT" dirty="0" err="1">
                <a:solidFill>
                  <a:srgbClr val="000000"/>
                </a:solidFill>
                <a:latin typeface="Prompt"/>
                <a:cs typeface="Prompt"/>
              </a:rPr>
              <a:t>enable</a:t>
            </a:r>
            <a:r>
              <a:rPr lang="de-AT" dirty="0">
                <a:solidFill>
                  <a:srgbClr val="000000"/>
                </a:solidFill>
                <a:latin typeface="Prompt"/>
                <a:cs typeface="Prompt"/>
              </a:rPr>
              <a:t> traps </a:t>
            </a:r>
            <a:r>
              <a:rPr lang="de-AT" dirty="0" err="1">
                <a:solidFill>
                  <a:srgbClr val="000000"/>
                </a:solidFill>
                <a:latin typeface="Prompt"/>
                <a:cs typeface="Prompt"/>
              </a:rPr>
              <a:t>tty</a:t>
            </a:r>
            <a:r>
              <a:rPr lang="de-AT" dirty="0">
                <a:solidFill>
                  <a:srgbClr val="000000"/>
                </a:solidFill>
                <a:latin typeface="Prompt"/>
                <a:cs typeface="Prompt"/>
              </a:rPr>
              <a:t> </a:t>
            </a:r>
            <a:br>
              <a:rPr lang="de-AT" dirty="0">
                <a:solidFill>
                  <a:srgbClr val="000000"/>
                </a:solidFill>
                <a:latin typeface="Prompt"/>
                <a:cs typeface="Prompt"/>
              </a:rPr>
            </a:br>
            <a:r>
              <a:rPr lang="de-AT" dirty="0" err="1">
                <a:solidFill>
                  <a:srgbClr val="000000"/>
                </a:solidFill>
                <a:latin typeface="Prompt"/>
                <a:cs typeface="Prompt"/>
              </a:rPr>
              <a:t>snmp</a:t>
            </a:r>
            <a:r>
              <a:rPr lang="de-AT" dirty="0">
                <a:solidFill>
                  <a:srgbClr val="000000"/>
                </a:solidFill>
                <a:latin typeface="Prompt"/>
                <a:cs typeface="Prompt"/>
              </a:rPr>
              <a:t>-server </a:t>
            </a:r>
            <a:r>
              <a:rPr lang="de-AT" dirty="0" err="1">
                <a:solidFill>
                  <a:srgbClr val="000000"/>
                </a:solidFill>
                <a:latin typeface="Prompt"/>
                <a:cs typeface="Prompt"/>
              </a:rPr>
              <a:t>manager</a:t>
            </a:r>
            <a:endParaRPr lang="de-AT" dirty="0">
              <a:latin typeface="Prompt"/>
              <a:cs typeface="Prompt"/>
            </a:endParaRPr>
          </a:p>
          <a:p>
            <a:endParaRPr lang="de-AT" dirty="0">
              <a:latin typeface="Prompt"/>
              <a:cs typeface="Prompt"/>
            </a:endParaRPr>
          </a:p>
        </p:txBody>
      </p:sp>
      <p:pic>
        <p:nvPicPr>
          <p:cNvPr id="3" name="Picture 3" descr="C:\Users\Artur\Desktop\albismart-logo-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rtur\Desktop\logo-web-14579490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rtur\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914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115616" y="1484784"/>
            <a:ext cx="7488832" cy="584775"/>
          </a:xfrm>
          <a:prstGeom prst="rect">
            <a:avLst/>
          </a:prstGeom>
          <a:noFill/>
        </p:spPr>
        <p:txBody>
          <a:bodyPr wrap="square" rtlCol="0">
            <a:spAutoFit/>
          </a:bodyPr>
          <a:lstStyle/>
          <a:p>
            <a:r>
              <a:rPr lang="de-DE" sz="3200" dirty="0" smtClean="0">
                <a:solidFill>
                  <a:schemeClr val="bg1"/>
                </a:solidFill>
                <a:latin typeface="Prompt"/>
                <a:ea typeface="Tahoma" panose="020B0604030504040204" pitchFamily="34" charset="0"/>
                <a:cs typeface="Tahoma" panose="020B0604030504040204" pitchFamily="34" charset="0"/>
              </a:rPr>
              <a:t>Load </a:t>
            </a:r>
            <a:r>
              <a:rPr lang="de-DE" sz="3200" dirty="0" err="1" smtClean="0">
                <a:solidFill>
                  <a:schemeClr val="bg1"/>
                </a:solidFill>
                <a:latin typeface="Prompt"/>
                <a:ea typeface="Tahoma" panose="020B0604030504040204" pitchFamily="34" charset="0"/>
                <a:cs typeface="Tahoma" panose="020B0604030504040204" pitchFamily="34" charset="0"/>
              </a:rPr>
              <a:t>Balancing</a:t>
            </a:r>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611560" y="5098667"/>
            <a:ext cx="7344816" cy="646331"/>
          </a:xfrm>
          <a:prstGeom prst="rect">
            <a:avLst/>
          </a:prstGeom>
          <a:noFill/>
        </p:spPr>
        <p:txBody>
          <a:bodyPr wrap="square" rtlCol="0">
            <a:spAutoFit/>
          </a:bodyPr>
          <a:lstStyle/>
          <a:p>
            <a:r>
              <a:rPr lang="de-DE" dirty="0" smtClean="0">
                <a:solidFill>
                  <a:schemeClr val="bg1"/>
                </a:solidFill>
                <a:latin typeface="Prompt"/>
                <a:ea typeface="Tahoma" panose="020B0604030504040204" pitchFamily="34" charset="0"/>
                <a:cs typeface="Tahoma" panose="020B0604030504040204" pitchFamily="34" charset="0"/>
              </a:rPr>
              <a:t>Nachfolgend:</a:t>
            </a:r>
          </a:p>
          <a:p>
            <a:r>
              <a:rPr lang="de-DE" dirty="0" smtClean="0">
                <a:solidFill>
                  <a:schemeClr val="bg1"/>
                </a:solidFill>
                <a:latin typeface="Prompt"/>
                <a:ea typeface="Tahoma" panose="020B0604030504040204" pitchFamily="34" charset="0"/>
                <a:cs typeface="Tahoma" panose="020B0604030504040204" pitchFamily="34" charset="0"/>
              </a:rPr>
              <a:t>Übersicht &amp; Details DOCSIS 3.1</a:t>
            </a:r>
            <a:endParaRPr lang="de-DE" dirty="0">
              <a:solidFill>
                <a:schemeClr val="bg1"/>
              </a:solidFill>
              <a:latin typeface="Prompt"/>
              <a:ea typeface="Tahoma" panose="020B0604030504040204" pitchFamily="34" charset="0"/>
              <a:cs typeface="Tahoma" panose="020B0604030504040204" pitchFamily="34" charset="0"/>
            </a:endParaRPr>
          </a:p>
        </p:txBody>
      </p:sp>
      <p:sp>
        <p:nvSpPr>
          <p:cNvPr id="6" name="Rechteck 5"/>
          <p:cNvSpPr>
            <a:spLocks noChangeArrowheads="1"/>
          </p:cNvSpPr>
          <p:nvPr/>
        </p:nvSpPr>
        <p:spPr bwMode="auto">
          <a:xfrm>
            <a:off x="395536" y="2460910"/>
            <a:ext cx="8064896"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fontAlgn="ctr"/>
            <a:r>
              <a:rPr lang="de-AT" altLang="de-DE" sz="2000" dirty="0" err="1" smtClean="0">
                <a:latin typeface="Prompt"/>
                <a:cs typeface="Prompt"/>
              </a:rPr>
              <a:t>If</a:t>
            </a:r>
            <a:r>
              <a:rPr lang="de-AT" altLang="de-DE" sz="2000" dirty="0" smtClean="0">
                <a:latin typeface="Prompt"/>
                <a:cs typeface="Prompt"/>
              </a:rPr>
              <a:t> </a:t>
            </a:r>
            <a:r>
              <a:rPr lang="de-AT" altLang="de-DE" sz="2000" dirty="0">
                <a:solidFill>
                  <a:srgbClr val="FF0000"/>
                </a:solidFill>
                <a:latin typeface="Prompt"/>
                <a:cs typeface="Prompt"/>
              </a:rPr>
              <a:t>X</a:t>
            </a:r>
            <a:r>
              <a:rPr lang="de-AT" altLang="de-DE" sz="2000" dirty="0" smtClean="0">
                <a:latin typeface="Prompt"/>
                <a:cs typeface="Prompt"/>
              </a:rPr>
              <a:t> </a:t>
            </a:r>
            <a:r>
              <a:rPr lang="de-AT" altLang="de-DE" sz="2000" dirty="0" err="1" smtClean="0">
                <a:latin typeface="Prompt"/>
                <a:cs typeface="Prompt"/>
              </a:rPr>
              <a:t>customers</a:t>
            </a:r>
            <a:r>
              <a:rPr lang="de-AT" altLang="de-DE" sz="2000" dirty="0" smtClean="0">
                <a:latin typeface="Prompt"/>
                <a:cs typeface="Prompt"/>
              </a:rPr>
              <a:t> on </a:t>
            </a:r>
            <a:r>
              <a:rPr lang="de-AT" altLang="de-DE" sz="2000" dirty="0" err="1" smtClean="0">
                <a:latin typeface="Prompt"/>
                <a:cs typeface="Prompt"/>
              </a:rPr>
              <a:t>single</a:t>
            </a:r>
            <a:r>
              <a:rPr lang="de-AT" altLang="de-DE" sz="2000" dirty="0" smtClean="0">
                <a:latin typeface="Prompt"/>
                <a:cs typeface="Prompt"/>
              </a:rPr>
              <a:t> </a:t>
            </a:r>
            <a:r>
              <a:rPr lang="de-AT" altLang="de-DE" sz="2000" dirty="0" err="1" smtClean="0">
                <a:latin typeface="Prompt"/>
                <a:cs typeface="Prompt"/>
              </a:rPr>
              <a:t>node</a:t>
            </a:r>
            <a:r>
              <a:rPr lang="de-AT" altLang="de-DE" sz="2000" dirty="0" smtClean="0">
                <a:latin typeface="Prompt"/>
                <a:cs typeface="Prompt"/>
              </a:rPr>
              <a:t> </a:t>
            </a:r>
            <a:r>
              <a:rPr lang="de-AT" altLang="de-DE" sz="2000" dirty="0" err="1" smtClean="0">
                <a:latin typeface="Prompt"/>
                <a:cs typeface="Prompt"/>
              </a:rPr>
              <a:t>exceeds</a:t>
            </a:r>
            <a:r>
              <a:rPr lang="de-AT" altLang="de-DE" sz="2000" dirty="0" smtClean="0">
                <a:latin typeface="Prompt"/>
                <a:cs typeface="Prompt"/>
              </a:rPr>
              <a:t> </a:t>
            </a:r>
            <a:r>
              <a:rPr lang="de-AT" altLang="de-DE" sz="2000" dirty="0" err="1" smtClean="0">
                <a:latin typeface="Prompt"/>
                <a:cs typeface="Prompt"/>
              </a:rPr>
              <a:t>capacity</a:t>
            </a:r>
            <a:r>
              <a:rPr lang="de-AT" altLang="de-DE" sz="2000" dirty="0" smtClean="0">
                <a:latin typeface="Prompt"/>
                <a:cs typeface="Prompt"/>
              </a:rPr>
              <a:t> </a:t>
            </a:r>
            <a:r>
              <a:rPr lang="de-AT" altLang="de-DE" sz="2000" dirty="0" err="1" smtClean="0">
                <a:latin typeface="Prompt"/>
                <a:cs typeface="Prompt"/>
              </a:rPr>
              <a:t>of</a:t>
            </a:r>
            <a:r>
              <a:rPr lang="de-AT" altLang="de-DE" sz="2000" dirty="0" smtClean="0">
                <a:latin typeface="Prompt"/>
                <a:cs typeface="Prompt"/>
              </a:rPr>
              <a:t> </a:t>
            </a:r>
            <a:r>
              <a:rPr lang="de-AT" altLang="de-DE" sz="2000" dirty="0" err="1" smtClean="0">
                <a:latin typeface="Prompt"/>
                <a:cs typeface="Prompt"/>
              </a:rPr>
              <a:t>single</a:t>
            </a:r>
            <a:r>
              <a:rPr lang="de-AT" altLang="de-DE" sz="2000" dirty="0" smtClean="0">
                <a:latin typeface="Prompt"/>
                <a:cs typeface="Prompt"/>
              </a:rPr>
              <a:t> US </a:t>
            </a:r>
            <a:r>
              <a:rPr lang="de-AT" altLang="de-DE" sz="2000" dirty="0" err="1" smtClean="0">
                <a:latin typeface="Prompt"/>
                <a:cs typeface="Prompt"/>
              </a:rPr>
              <a:t>or</a:t>
            </a:r>
            <a:r>
              <a:rPr lang="de-AT" altLang="de-DE" sz="2000" dirty="0" smtClean="0">
                <a:latin typeface="Prompt"/>
                <a:cs typeface="Prompt"/>
              </a:rPr>
              <a:t> DS, </a:t>
            </a:r>
            <a:r>
              <a:rPr lang="de-AT" altLang="de-DE" sz="2000" dirty="0" err="1" smtClean="0">
                <a:latin typeface="Prompt"/>
                <a:cs typeface="Prompt"/>
              </a:rPr>
              <a:t>operator</a:t>
            </a:r>
            <a:r>
              <a:rPr lang="de-AT" altLang="de-DE" sz="2000" dirty="0" smtClean="0">
                <a:latin typeface="Prompt"/>
                <a:cs typeface="Prompt"/>
              </a:rPr>
              <a:t> must </a:t>
            </a:r>
            <a:r>
              <a:rPr lang="de-AT" altLang="de-DE" sz="2000" dirty="0" err="1" smtClean="0">
                <a:latin typeface="Prompt"/>
                <a:cs typeface="Prompt"/>
              </a:rPr>
              <a:t>take</a:t>
            </a:r>
            <a:r>
              <a:rPr lang="de-AT" altLang="de-DE" sz="2000" dirty="0" smtClean="0">
                <a:latin typeface="Prompt"/>
                <a:cs typeface="Prompt"/>
              </a:rPr>
              <a:t> </a:t>
            </a:r>
            <a:r>
              <a:rPr lang="de-AT" altLang="de-DE" sz="2000" dirty="0" err="1" smtClean="0">
                <a:latin typeface="Prompt"/>
                <a:cs typeface="Prompt"/>
              </a:rPr>
              <a:t>action</a:t>
            </a:r>
            <a:r>
              <a:rPr lang="de-AT" altLang="de-DE" sz="2000" dirty="0">
                <a:latin typeface="Prompt"/>
                <a:cs typeface="Prompt"/>
              </a:rPr>
              <a:t>:</a:t>
            </a:r>
            <a:endParaRPr lang="de-AT" altLang="de-DE" sz="2000" dirty="0" smtClean="0">
              <a:latin typeface="Prompt"/>
              <a:cs typeface="Prompt"/>
            </a:endParaRPr>
          </a:p>
          <a:p>
            <a:pPr marL="457200" indent="-457200" fontAlgn="ctr">
              <a:buAutoNum type="alphaLcParenR"/>
            </a:pPr>
            <a:r>
              <a:rPr lang="de-AT" altLang="de-DE" sz="2000" dirty="0" smtClean="0">
                <a:latin typeface="Prompt"/>
                <a:cs typeface="Prompt"/>
              </a:rPr>
              <a:t>Split </a:t>
            </a:r>
            <a:r>
              <a:rPr lang="de-AT" altLang="de-DE" sz="2000" dirty="0" err="1" smtClean="0">
                <a:latin typeface="Prompt"/>
                <a:cs typeface="Prompt"/>
              </a:rPr>
              <a:t>Node</a:t>
            </a:r>
            <a:r>
              <a:rPr lang="de-AT" altLang="de-DE" sz="2000" dirty="0" smtClean="0">
                <a:latin typeface="Prompt"/>
                <a:cs typeface="Prompt"/>
              </a:rPr>
              <a:t> – expensive</a:t>
            </a:r>
          </a:p>
          <a:p>
            <a:pPr marL="457200" indent="-457200" fontAlgn="ctr">
              <a:buAutoNum type="alphaLcParenR"/>
            </a:pPr>
            <a:r>
              <a:rPr lang="de-AT" altLang="de-DE" sz="2000" dirty="0" smtClean="0">
                <a:latin typeface="Prompt"/>
                <a:cs typeface="Prompt"/>
              </a:rPr>
              <a:t>Add </a:t>
            </a:r>
            <a:r>
              <a:rPr lang="de-AT" altLang="de-DE" sz="2000" dirty="0" err="1" smtClean="0">
                <a:latin typeface="Prompt"/>
                <a:cs typeface="Prompt"/>
              </a:rPr>
              <a:t>more</a:t>
            </a:r>
            <a:r>
              <a:rPr lang="de-AT" altLang="de-DE" sz="2000" dirty="0" smtClean="0">
                <a:latin typeface="Prompt"/>
                <a:cs typeface="Prompt"/>
              </a:rPr>
              <a:t> US/DS </a:t>
            </a:r>
            <a:r>
              <a:rPr lang="de-AT" altLang="de-DE" sz="2000" dirty="0" err="1" smtClean="0">
                <a:latin typeface="Prompt"/>
                <a:cs typeface="Prompt"/>
              </a:rPr>
              <a:t>channels</a:t>
            </a:r>
            <a:r>
              <a:rPr lang="de-AT" altLang="de-DE" sz="2000" dirty="0" smtClean="0">
                <a:latin typeface="Prompt"/>
                <a:cs typeface="Prompt"/>
              </a:rPr>
              <a:t> – </a:t>
            </a:r>
            <a:r>
              <a:rPr lang="de-AT" altLang="de-DE" sz="2000" dirty="0" err="1" smtClean="0">
                <a:latin typeface="Prompt"/>
                <a:cs typeface="Prompt"/>
              </a:rPr>
              <a:t>load</a:t>
            </a:r>
            <a:r>
              <a:rPr lang="de-AT" altLang="de-DE" sz="2000" dirty="0" smtClean="0">
                <a:latin typeface="Prompt"/>
                <a:cs typeface="Prompt"/>
              </a:rPr>
              <a:t> </a:t>
            </a:r>
            <a:r>
              <a:rPr lang="de-AT" altLang="de-DE" sz="2000" dirty="0" err="1" smtClean="0">
                <a:latin typeface="Prompt"/>
                <a:cs typeface="Prompt"/>
              </a:rPr>
              <a:t>balancing</a:t>
            </a:r>
            <a:r>
              <a:rPr lang="de-AT" altLang="de-DE" sz="2000" dirty="0" smtClean="0">
                <a:latin typeface="Prompt"/>
                <a:cs typeface="Prompt"/>
              </a:rPr>
              <a:t> </a:t>
            </a:r>
            <a:r>
              <a:rPr lang="de-AT" altLang="de-DE" sz="2000" dirty="0" err="1" smtClean="0">
                <a:latin typeface="Prompt"/>
                <a:cs typeface="Prompt"/>
              </a:rPr>
              <a:t>is</a:t>
            </a:r>
            <a:r>
              <a:rPr lang="de-AT" altLang="de-DE" sz="2000" dirty="0" smtClean="0">
                <a:latin typeface="Prompt"/>
                <a:cs typeface="Prompt"/>
              </a:rPr>
              <a:t> </a:t>
            </a:r>
            <a:r>
              <a:rPr lang="de-AT" altLang="de-DE" sz="2000" dirty="0" err="1" smtClean="0">
                <a:latin typeface="Prompt"/>
                <a:cs typeface="Prompt"/>
              </a:rPr>
              <a:t>needed</a:t>
            </a:r>
            <a:r>
              <a:rPr lang="de-AT" altLang="de-DE" sz="2000" dirty="0" smtClean="0">
                <a:latin typeface="Prompt"/>
                <a:cs typeface="Prompt"/>
              </a:rPr>
              <a:t> </a:t>
            </a:r>
          </a:p>
          <a:p>
            <a:pPr marL="0" indent="0" fontAlgn="ctr"/>
            <a:r>
              <a:rPr lang="de-AT" altLang="de-DE" sz="2000" dirty="0" smtClean="0">
                <a:latin typeface="Prompt"/>
                <a:cs typeface="Prompt"/>
              </a:rPr>
              <a:t/>
            </a:r>
            <a:br>
              <a:rPr lang="de-AT" altLang="de-DE" sz="2000" dirty="0" smtClean="0">
                <a:latin typeface="Prompt"/>
                <a:cs typeface="Prompt"/>
              </a:rPr>
            </a:br>
            <a:r>
              <a:rPr lang="de-AT" altLang="de-DE" sz="2000" dirty="0" err="1" smtClean="0">
                <a:latin typeface="Prompt"/>
                <a:cs typeface="Prompt"/>
              </a:rPr>
              <a:t>Static</a:t>
            </a:r>
            <a:r>
              <a:rPr lang="de-AT" altLang="de-DE" sz="2000" dirty="0" smtClean="0">
                <a:latin typeface="Prompt"/>
                <a:cs typeface="Prompt"/>
              </a:rPr>
              <a:t> ( </a:t>
            </a:r>
            <a:r>
              <a:rPr lang="de-AT" altLang="de-DE" sz="2000" dirty="0" err="1" smtClean="0">
                <a:latin typeface="Prompt"/>
                <a:cs typeface="Prompt"/>
              </a:rPr>
              <a:t>Cfg</a:t>
            </a:r>
            <a:r>
              <a:rPr lang="de-AT" altLang="de-DE" sz="2000" dirty="0" smtClean="0">
                <a:latin typeface="Prompt"/>
                <a:cs typeface="Prompt"/>
              </a:rPr>
              <a:t>-DS </a:t>
            </a:r>
            <a:r>
              <a:rPr lang="de-AT" altLang="de-DE" sz="2000" dirty="0" err="1" smtClean="0">
                <a:latin typeface="Prompt"/>
                <a:cs typeface="Prompt"/>
              </a:rPr>
              <a:t>Frequency</a:t>
            </a:r>
            <a:r>
              <a:rPr lang="de-AT" altLang="de-DE" sz="2000" dirty="0" smtClean="0">
                <a:latin typeface="Prompt"/>
                <a:cs typeface="Prompt"/>
              </a:rPr>
              <a:t> </a:t>
            </a:r>
            <a:r>
              <a:rPr lang="de-AT" altLang="de-DE" sz="2000" dirty="0" err="1" smtClean="0">
                <a:latin typeface="Prompt"/>
                <a:cs typeface="Prompt"/>
              </a:rPr>
              <a:t>setting</a:t>
            </a:r>
            <a:r>
              <a:rPr lang="de-AT" altLang="de-DE" sz="2000" dirty="0" smtClean="0">
                <a:latin typeface="Prompt"/>
                <a:cs typeface="Prompt"/>
              </a:rPr>
              <a:t> – US </a:t>
            </a:r>
            <a:r>
              <a:rPr lang="de-AT" altLang="de-DE" sz="2000" dirty="0" err="1" smtClean="0">
                <a:latin typeface="Prompt"/>
                <a:cs typeface="Prompt"/>
              </a:rPr>
              <a:t>channel</a:t>
            </a:r>
            <a:r>
              <a:rPr lang="de-AT" altLang="de-DE" sz="2000" dirty="0" smtClean="0">
                <a:latin typeface="Prompt"/>
                <a:cs typeface="Prompt"/>
              </a:rPr>
              <a:t> ID)- </a:t>
            </a:r>
            <a:r>
              <a:rPr lang="de-AT" altLang="de-DE" sz="2000" dirty="0" err="1">
                <a:latin typeface="Prompt"/>
                <a:cs typeface="Prompt"/>
              </a:rPr>
              <a:t>R</a:t>
            </a:r>
            <a:r>
              <a:rPr lang="de-AT" altLang="de-DE" sz="2000" dirty="0" err="1" smtClean="0">
                <a:latin typeface="Prompt"/>
                <a:cs typeface="Prompt"/>
              </a:rPr>
              <a:t>earrange</a:t>
            </a:r>
            <a:endParaRPr lang="de-AT" altLang="de-DE" sz="2000" dirty="0" smtClean="0">
              <a:latin typeface="Prompt"/>
              <a:cs typeface="Prompt"/>
            </a:endParaRPr>
          </a:p>
          <a:p>
            <a:pPr marL="0" indent="0" fontAlgn="ctr"/>
            <a:r>
              <a:rPr lang="de-AT" altLang="de-DE" sz="2000" dirty="0" smtClean="0">
                <a:latin typeface="Prompt"/>
                <a:cs typeface="Prompt"/>
              </a:rPr>
              <a:t>Dynamic </a:t>
            </a:r>
            <a:r>
              <a:rPr lang="de-AT" altLang="de-DE" sz="2000" dirty="0" err="1" smtClean="0">
                <a:latin typeface="Prompt"/>
                <a:cs typeface="Prompt"/>
              </a:rPr>
              <a:t>Load</a:t>
            </a:r>
            <a:r>
              <a:rPr lang="de-AT" altLang="de-DE" sz="2000" dirty="0" smtClean="0">
                <a:latin typeface="Prompt"/>
                <a:cs typeface="Prompt"/>
              </a:rPr>
              <a:t> </a:t>
            </a:r>
            <a:r>
              <a:rPr lang="de-AT" altLang="de-DE" sz="2000" dirty="0" err="1" smtClean="0">
                <a:latin typeface="Prompt"/>
                <a:cs typeface="Prompt"/>
              </a:rPr>
              <a:t>Balancing</a:t>
            </a:r>
            <a:r>
              <a:rPr lang="de-AT" altLang="de-DE" sz="2000" dirty="0">
                <a:latin typeface="Prompt"/>
                <a:cs typeface="Prompt"/>
              </a:rPr>
              <a:t> </a:t>
            </a:r>
            <a:r>
              <a:rPr lang="de-AT" altLang="de-DE" sz="2000" dirty="0" smtClean="0">
                <a:latin typeface="Prompt"/>
                <a:cs typeface="Prompt"/>
              </a:rPr>
              <a:t>(</a:t>
            </a:r>
            <a:r>
              <a:rPr lang="de-AT" altLang="de-DE" sz="2000" dirty="0" err="1" smtClean="0">
                <a:latin typeface="Prompt"/>
                <a:cs typeface="Prompt"/>
              </a:rPr>
              <a:t>Commands</a:t>
            </a:r>
            <a:r>
              <a:rPr lang="de-AT" altLang="de-DE" sz="2000" dirty="0" smtClean="0">
                <a:latin typeface="Prompt"/>
                <a:cs typeface="Prompt"/>
              </a:rPr>
              <a:t> </a:t>
            </a:r>
            <a:r>
              <a:rPr lang="de-AT" altLang="de-DE" sz="2000" dirty="0" err="1" smtClean="0">
                <a:latin typeface="Prompt"/>
                <a:cs typeface="Prompt"/>
              </a:rPr>
              <a:t>from</a:t>
            </a:r>
            <a:r>
              <a:rPr lang="de-AT" altLang="de-DE" sz="2000" dirty="0" smtClean="0">
                <a:latin typeface="Prompt"/>
                <a:cs typeface="Prompt"/>
              </a:rPr>
              <a:t> CMTS </a:t>
            </a:r>
            <a:r>
              <a:rPr lang="de-AT" altLang="de-DE" sz="2000" dirty="0" err="1" smtClean="0">
                <a:latin typeface="Prompt"/>
                <a:cs typeface="Prompt"/>
              </a:rPr>
              <a:t>direct</a:t>
            </a:r>
            <a:r>
              <a:rPr lang="de-AT" altLang="de-DE" sz="2000" dirty="0" smtClean="0">
                <a:latin typeface="Prompt"/>
                <a:cs typeface="Prompt"/>
              </a:rPr>
              <a:t> CM </a:t>
            </a:r>
            <a:r>
              <a:rPr lang="de-AT" altLang="de-DE" sz="2000" dirty="0" err="1" smtClean="0">
                <a:latin typeface="Prompt"/>
                <a:cs typeface="Prompt"/>
              </a:rPr>
              <a:t>to</a:t>
            </a:r>
            <a:r>
              <a:rPr lang="de-AT" altLang="de-DE" sz="2000" dirty="0" smtClean="0">
                <a:latin typeface="Prompt"/>
                <a:cs typeface="Prompt"/>
              </a:rPr>
              <a:t> </a:t>
            </a:r>
            <a:r>
              <a:rPr lang="de-AT" altLang="de-DE" sz="2000" dirty="0" err="1" smtClean="0">
                <a:latin typeface="Prompt"/>
                <a:cs typeface="Prompt"/>
              </a:rPr>
              <a:t>specific</a:t>
            </a:r>
            <a:r>
              <a:rPr lang="de-AT" altLang="de-DE" sz="2000" dirty="0" smtClean="0">
                <a:latin typeface="Prompt"/>
                <a:cs typeface="Prompt"/>
              </a:rPr>
              <a:t> US-DS (</a:t>
            </a:r>
            <a:r>
              <a:rPr lang="de-AT" altLang="de-DE" sz="2000" dirty="0" err="1" smtClean="0">
                <a:latin typeface="Prompt"/>
                <a:cs typeface="Prompt"/>
              </a:rPr>
              <a:t>Vendor</a:t>
            </a:r>
            <a:r>
              <a:rPr lang="de-AT" altLang="de-DE" sz="2000" dirty="0" smtClean="0">
                <a:latin typeface="Prompt"/>
                <a:cs typeface="Prompt"/>
              </a:rPr>
              <a:t> </a:t>
            </a:r>
            <a:r>
              <a:rPr lang="de-AT" altLang="de-DE" sz="2000" dirty="0" err="1" smtClean="0">
                <a:latin typeface="Prompt"/>
                <a:cs typeface="Prompt"/>
              </a:rPr>
              <a:t>algorithm</a:t>
            </a:r>
            <a:r>
              <a:rPr lang="de-AT" altLang="de-DE" sz="2000" dirty="0" smtClean="0">
                <a:latin typeface="Prompt"/>
                <a:cs typeface="Prompt"/>
              </a:rPr>
              <a:t>)</a:t>
            </a:r>
            <a:br>
              <a:rPr lang="de-AT" altLang="de-DE" sz="2000" dirty="0" smtClean="0">
                <a:latin typeface="Prompt"/>
                <a:cs typeface="Prompt"/>
              </a:rPr>
            </a:br>
            <a:endParaRPr lang="de-AT" altLang="de-DE" sz="2000" dirty="0">
              <a:latin typeface="Prompt"/>
              <a:cs typeface="Prompt"/>
            </a:endParaRPr>
          </a:p>
          <a:p>
            <a:pPr marL="0" indent="0" fontAlgn="ctr"/>
            <a:r>
              <a:rPr lang="en-US" sz="2000" dirty="0">
                <a:solidFill>
                  <a:srgbClr val="000000"/>
                </a:solidFill>
                <a:latin typeface="Prompt"/>
                <a:cs typeface="Prompt"/>
              </a:rPr>
              <a:t>cable load-balance group 1 method </a:t>
            </a:r>
            <a:r>
              <a:rPr lang="en-US" sz="2000" dirty="0" smtClean="0">
                <a:solidFill>
                  <a:srgbClr val="000000"/>
                </a:solidFill>
                <a:latin typeface="Prompt"/>
                <a:cs typeface="Prompt"/>
              </a:rPr>
              <a:t>utilization </a:t>
            </a:r>
            <a:r>
              <a:rPr lang="en-US" sz="2000" dirty="0">
                <a:solidFill>
                  <a:srgbClr val="000000"/>
                </a:solidFill>
                <a:latin typeface="Prompt"/>
                <a:cs typeface="Prompt"/>
              </a:rPr>
              <a:t/>
            </a:r>
            <a:br>
              <a:rPr lang="en-US" sz="2000" dirty="0">
                <a:solidFill>
                  <a:srgbClr val="000000"/>
                </a:solidFill>
                <a:latin typeface="Prompt"/>
                <a:cs typeface="Prompt"/>
              </a:rPr>
            </a:br>
            <a:r>
              <a:rPr lang="en-US" sz="2000" dirty="0">
                <a:solidFill>
                  <a:srgbClr val="000000"/>
                </a:solidFill>
                <a:latin typeface="Prompt"/>
                <a:cs typeface="Prompt"/>
              </a:rPr>
              <a:t>cable load-balance group 1 dcc-</a:t>
            </a:r>
            <a:r>
              <a:rPr lang="en-US" sz="2000" dirty="0" err="1">
                <a:solidFill>
                  <a:srgbClr val="000000"/>
                </a:solidFill>
                <a:latin typeface="Prompt"/>
                <a:cs typeface="Prompt"/>
              </a:rPr>
              <a:t>init</a:t>
            </a:r>
            <a:r>
              <a:rPr lang="en-US" sz="2000" dirty="0">
                <a:solidFill>
                  <a:srgbClr val="000000"/>
                </a:solidFill>
                <a:latin typeface="Prompt"/>
                <a:cs typeface="Prompt"/>
              </a:rPr>
              <a:t>-technique 4 </a:t>
            </a:r>
            <a:br>
              <a:rPr lang="en-US" sz="2000" dirty="0">
                <a:solidFill>
                  <a:srgbClr val="000000"/>
                </a:solidFill>
                <a:latin typeface="Prompt"/>
                <a:cs typeface="Prompt"/>
              </a:rPr>
            </a:br>
            <a:r>
              <a:rPr lang="en-US" sz="2000" dirty="0">
                <a:solidFill>
                  <a:srgbClr val="000000"/>
                </a:solidFill>
                <a:latin typeface="Prompt"/>
                <a:cs typeface="Prompt"/>
              </a:rPr>
              <a:t>cable load-balance group 1 threshold load 10 enforce </a:t>
            </a:r>
            <a:r>
              <a:rPr lang="en-US" sz="2000" dirty="0" smtClean="0">
                <a:solidFill>
                  <a:srgbClr val="000000"/>
                </a:solidFill>
                <a:latin typeface="Prompt"/>
                <a:cs typeface="Prompt"/>
              </a:rPr>
              <a:t>20</a:t>
            </a:r>
          </a:p>
          <a:p>
            <a:pPr marL="0" indent="0" fontAlgn="ctr"/>
            <a:r>
              <a:rPr lang="en-US" sz="2000" dirty="0" err="1" smtClean="0">
                <a:solidFill>
                  <a:srgbClr val="000000"/>
                </a:solidFill>
                <a:latin typeface="Prompt"/>
                <a:cs typeface="Prompt"/>
              </a:rPr>
              <a:t>Int</a:t>
            </a:r>
            <a:r>
              <a:rPr lang="en-US" sz="2000" dirty="0" smtClean="0">
                <a:solidFill>
                  <a:srgbClr val="000000"/>
                </a:solidFill>
                <a:latin typeface="Prompt"/>
                <a:cs typeface="Prompt"/>
              </a:rPr>
              <a:t> ca5/0/0</a:t>
            </a:r>
          </a:p>
          <a:p>
            <a:pPr marL="0" indent="0" fontAlgn="ctr"/>
            <a:r>
              <a:rPr lang="en-US" sz="2000" dirty="0" smtClean="0">
                <a:solidFill>
                  <a:srgbClr val="000000"/>
                </a:solidFill>
                <a:latin typeface="Prompt"/>
                <a:cs typeface="Prompt"/>
              </a:rPr>
              <a:t>Cable load-balance group 1</a:t>
            </a:r>
            <a:endParaRPr lang="de-AT" sz="2000" dirty="0">
              <a:latin typeface="Prompt"/>
              <a:cs typeface="Prompt"/>
            </a:endParaRPr>
          </a:p>
          <a:p>
            <a:pPr marL="0" indent="0" fontAlgn="ctr"/>
            <a:endParaRPr lang="de-AT" altLang="de-DE" sz="2000" dirty="0" smtClean="0">
              <a:latin typeface="Prompt"/>
              <a:cs typeface="Prompt"/>
            </a:endParaRPr>
          </a:p>
          <a:p>
            <a:pPr marL="0" indent="0" fontAlgn="ctr"/>
            <a:endParaRPr lang="de-AT" altLang="de-DE" sz="2000" dirty="0" smtClean="0">
              <a:latin typeface="Prompt"/>
              <a:cs typeface="Prompt"/>
            </a:endParaRPr>
          </a:p>
          <a:p>
            <a:pPr marL="0" indent="0" fontAlgn="ctr"/>
            <a:r>
              <a:rPr lang="de-AT" altLang="de-DE" sz="2000" dirty="0" smtClean="0">
                <a:latin typeface="Prompt"/>
                <a:cs typeface="Prompt"/>
              </a:rPr>
              <a:t> </a:t>
            </a:r>
          </a:p>
          <a:p>
            <a:pPr marL="0" indent="0" fontAlgn="ctr"/>
            <a:endParaRPr lang="de-AT" altLang="de-DE" sz="2000" dirty="0" smtClean="0">
              <a:latin typeface="Prompt"/>
              <a:cs typeface="Prompt"/>
            </a:endParaRPr>
          </a:p>
          <a:p>
            <a:pPr marL="0" indent="0" fontAlgn="ctr"/>
            <a:endParaRPr lang="de-AT" altLang="de-DE" sz="2000" dirty="0" smtClean="0">
              <a:latin typeface="Prompt"/>
              <a:cs typeface="Prompt"/>
            </a:endParaRPr>
          </a:p>
        </p:txBody>
      </p:sp>
      <p:pic>
        <p:nvPicPr>
          <p:cNvPr id="7" name="Picture 3" descr="C:\Users\Artur\Desktop\albismart-logo-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41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74316" y="1052736"/>
            <a:ext cx="9073008" cy="5078314"/>
          </a:xfrm>
          <a:prstGeom prst="rect">
            <a:avLst/>
          </a:prstGeom>
        </p:spPr>
        <p:txBody>
          <a:bodyPr wrap="square">
            <a:spAutoFit/>
          </a:bodyPr>
          <a:lstStyle/>
          <a:p>
            <a:r>
              <a:rPr lang="en-US" dirty="0" smtClean="0"/>
              <a:t>! </a:t>
            </a:r>
            <a:r>
              <a:rPr lang="en-US" dirty="0"/>
              <a:t>here's the docsis1.x and 2.0 load balancing </a:t>
            </a:r>
            <a:r>
              <a:rPr lang="en-US" dirty="0" smtClean="0"/>
              <a:t>group</a:t>
            </a:r>
            <a:endParaRPr lang="de-AT" dirty="0" smtClean="0"/>
          </a:p>
          <a:p>
            <a:r>
              <a:rPr lang="de-AT" dirty="0" err="1" smtClean="0"/>
              <a:t>cable</a:t>
            </a:r>
            <a:r>
              <a:rPr lang="de-AT" dirty="0" smtClean="0"/>
              <a:t> </a:t>
            </a:r>
            <a:r>
              <a:rPr lang="de-AT" dirty="0" err="1" smtClean="0"/>
              <a:t>load</a:t>
            </a:r>
            <a:r>
              <a:rPr lang="de-AT" dirty="0" smtClean="0"/>
              <a:t>-balance </a:t>
            </a:r>
            <a:r>
              <a:rPr lang="de-AT" dirty="0" err="1" smtClean="0"/>
              <a:t>docsis</a:t>
            </a:r>
            <a:r>
              <a:rPr lang="de-AT" dirty="0" smtClean="0"/>
              <a:t>-group 5040</a:t>
            </a:r>
          </a:p>
          <a:p>
            <a:r>
              <a:rPr lang="de-AT" dirty="0" smtClean="0"/>
              <a:t> </a:t>
            </a:r>
            <a:r>
              <a:rPr lang="de-AT" dirty="0" err="1" smtClean="0"/>
              <a:t>downstream</a:t>
            </a:r>
            <a:r>
              <a:rPr lang="de-AT" dirty="0" smtClean="0"/>
              <a:t> Integrated-Cable 5/0/4 </a:t>
            </a:r>
            <a:r>
              <a:rPr lang="de-AT" dirty="0" err="1" smtClean="0"/>
              <a:t>rf-channel</a:t>
            </a:r>
            <a:r>
              <a:rPr lang="de-AT" dirty="0" smtClean="0"/>
              <a:t> 0-3</a:t>
            </a:r>
          </a:p>
          <a:p>
            <a:r>
              <a:rPr lang="de-AT" dirty="0" smtClean="0"/>
              <a:t> </a:t>
            </a:r>
            <a:r>
              <a:rPr lang="de-AT" dirty="0" err="1" smtClean="0"/>
              <a:t>upstream</a:t>
            </a:r>
            <a:r>
              <a:rPr lang="de-AT" dirty="0" smtClean="0"/>
              <a:t> Cable5/0/4 0-1</a:t>
            </a:r>
          </a:p>
          <a:p>
            <a:r>
              <a:rPr lang="de-AT" dirty="0" smtClean="0"/>
              <a:t> </a:t>
            </a:r>
            <a:r>
              <a:rPr lang="de-AT" dirty="0" err="1" smtClean="0"/>
              <a:t>init</a:t>
            </a:r>
            <a:r>
              <a:rPr lang="de-AT" dirty="0" smtClean="0"/>
              <a:t>-</a:t>
            </a:r>
            <a:r>
              <a:rPr lang="de-AT" dirty="0" err="1" smtClean="0"/>
              <a:t>tech</a:t>
            </a:r>
            <a:r>
              <a:rPr lang="de-AT" dirty="0" smtClean="0"/>
              <a:t>-list 1-4 </a:t>
            </a:r>
            <a:r>
              <a:rPr lang="de-AT" dirty="0" err="1" smtClean="0"/>
              <a:t>ucc</a:t>
            </a:r>
            <a:endParaRPr lang="de-AT" dirty="0" smtClean="0"/>
          </a:p>
          <a:p>
            <a:r>
              <a:rPr lang="de-AT" dirty="0" smtClean="0"/>
              <a:t> </a:t>
            </a:r>
            <a:r>
              <a:rPr lang="de-AT" dirty="0" err="1" smtClean="0"/>
              <a:t>method</a:t>
            </a:r>
            <a:r>
              <a:rPr lang="de-AT" dirty="0" smtClean="0"/>
              <a:t> </a:t>
            </a:r>
            <a:r>
              <a:rPr lang="de-AT" dirty="0" err="1" smtClean="0"/>
              <a:t>modems</a:t>
            </a:r>
            <a:endParaRPr lang="de-AT" dirty="0" smtClean="0"/>
          </a:p>
          <a:p>
            <a:endParaRPr lang="de-AT" dirty="0"/>
          </a:p>
          <a:p>
            <a:endParaRPr lang="en-US" dirty="0" smtClean="0"/>
          </a:p>
          <a:p>
            <a:endParaRPr lang="en-US" dirty="0"/>
          </a:p>
          <a:p>
            <a:r>
              <a:rPr lang="en-US" dirty="0" smtClean="0"/>
              <a:t>! 4DS+2US-load</a:t>
            </a:r>
            <a:r>
              <a:rPr lang="en-US" dirty="0"/>
              <a:t>-</a:t>
            </a:r>
            <a:r>
              <a:rPr lang="en-US" dirty="0" smtClean="0"/>
              <a:t>bal by downstream </a:t>
            </a:r>
            <a:r>
              <a:rPr lang="en-US" dirty="0"/>
              <a:t>bandwidth </a:t>
            </a:r>
            <a:r>
              <a:rPr lang="en-US" dirty="0" smtClean="0"/>
              <a:t/>
            </a:r>
            <a:br>
              <a:rPr lang="en-US" dirty="0" smtClean="0"/>
            </a:br>
            <a:r>
              <a:rPr lang="en-US" dirty="0" smtClean="0"/>
              <a:t>utilization.</a:t>
            </a:r>
            <a:br>
              <a:rPr lang="en-US" dirty="0" smtClean="0"/>
            </a:br>
            <a:r>
              <a:rPr lang="en-US" dirty="0" smtClean="0"/>
              <a:t>cable </a:t>
            </a:r>
            <a:r>
              <a:rPr lang="en-US" dirty="0"/>
              <a:t>load-balance </a:t>
            </a:r>
            <a:r>
              <a:rPr lang="en-US" dirty="0" err="1"/>
              <a:t>docsis</a:t>
            </a:r>
            <a:r>
              <a:rPr lang="en-US" dirty="0"/>
              <a:t>-group 10</a:t>
            </a:r>
          </a:p>
          <a:p>
            <a:r>
              <a:rPr lang="en-US" dirty="0"/>
              <a:t>downstream Integrated-Cable </a:t>
            </a:r>
            <a:r>
              <a:rPr lang="en-US" dirty="0" smtClean="0"/>
              <a:t>5/1/4 </a:t>
            </a:r>
            <a:r>
              <a:rPr lang="en-US" dirty="0" err="1"/>
              <a:t>rf</a:t>
            </a:r>
            <a:r>
              <a:rPr lang="en-US" dirty="0"/>
              <a:t>-channel 0-3</a:t>
            </a:r>
          </a:p>
          <a:p>
            <a:r>
              <a:rPr lang="en-US" dirty="0"/>
              <a:t>upstream Cable1/0 0-3</a:t>
            </a:r>
          </a:p>
          <a:p>
            <a:r>
              <a:rPr lang="en-US" dirty="0"/>
              <a:t>method utilization</a:t>
            </a:r>
          </a:p>
          <a:p>
            <a:r>
              <a:rPr lang="en-US" dirty="0" smtClean="0"/>
              <a:t>threshold </a:t>
            </a:r>
            <a:r>
              <a:rPr lang="en-US" dirty="0"/>
              <a:t>load 50</a:t>
            </a:r>
          </a:p>
          <a:p>
            <a:r>
              <a:rPr lang="en-US" dirty="0"/>
              <a:t>policy pure-ds-load</a:t>
            </a:r>
          </a:p>
          <a:p>
            <a:r>
              <a:rPr lang="en-US" dirty="0" err="1"/>
              <a:t>init</a:t>
            </a:r>
            <a:r>
              <a:rPr lang="en-US" dirty="0"/>
              <a:t>-tech-list </a:t>
            </a:r>
            <a:r>
              <a:rPr lang="en-US" dirty="0" smtClean="0"/>
              <a:t>4</a:t>
            </a:r>
          </a:p>
        </p:txBody>
      </p:sp>
      <p:sp>
        <p:nvSpPr>
          <p:cNvPr id="3" name="Rechteck 2"/>
          <p:cNvSpPr/>
          <p:nvPr/>
        </p:nvSpPr>
        <p:spPr>
          <a:xfrm>
            <a:off x="4860032" y="3356992"/>
            <a:ext cx="4572000" cy="2031325"/>
          </a:xfrm>
          <a:prstGeom prst="rect">
            <a:avLst/>
          </a:prstGeom>
        </p:spPr>
        <p:txBody>
          <a:bodyPr>
            <a:spAutoFit/>
          </a:bodyPr>
          <a:lstStyle/>
          <a:p>
            <a:r>
              <a:rPr lang="de-AT" dirty="0" err="1"/>
              <a:t>cable</a:t>
            </a:r>
            <a:r>
              <a:rPr lang="de-AT" dirty="0"/>
              <a:t> </a:t>
            </a:r>
            <a:r>
              <a:rPr lang="de-AT" dirty="0" err="1"/>
              <a:t>load</a:t>
            </a:r>
            <a:r>
              <a:rPr lang="de-AT" dirty="0"/>
              <a:t>-balance </a:t>
            </a:r>
            <a:r>
              <a:rPr lang="de-AT" dirty="0" err="1"/>
              <a:t>docsis</a:t>
            </a:r>
            <a:r>
              <a:rPr lang="de-AT" dirty="0"/>
              <a:t>-group FN 2 MD Cable1/1</a:t>
            </a:r>
          </a:p>
          <a:p>
            <a:r>
              <a:rPr lang="de-AT" dirty="0" err="1"/>
              <a:t>method</a:t>
            </a:r>
            <a:r>
              <a:rPr lang="de-AT" dirty="0"/>
              <a:t> </a:t>
            </a:r>
            <a:r>
              <a:rPr lang="de-AT" dirty="0" err="1"/>
              <a:t>utilization</a:t>
            </a:r>
            <a:endParaRPr lang="de-AT" dirty="0"/>
          </a:p>
          <a:p>
            <a:r>
              <a:rPr lang="de-AT" dirty="0" err="1"/>
              <a:t>interval</a:t>
            </a:r>
            <a:r>
              <a:rPr lang="de-AT" dirty="0"/>
              <a:t> 60</a:t>
            </a:r>
          </a:p>
          <a:p>
            <a:r>
              <a:rPr lang="de-AT" dirty="0" err="1"/>
              <a:t>threshold</a:t>
            </a:r>
            <a:r>
              <a:rPr lang="de-AT" dirty="0"/>
              <a:t> </a:t>
            </a:r>
            <a:r>
              <a:rPr lang="de-AT" dirty="0" err="1"/>
              <a:t>load</a:t>
            </a:r>
            <a:r>
              <a:rPr lang="de-AT" dirty="0"/>
              <a:t> 50</a:t>
            </a:r>
          </a:p>
          <a:p>
            <a:r>
              <a:rPr lang="de-AT" dirty="0" err="1"/>
              <a:t>policy</a:t>
            </a:r>
            <a:r>
              <a:rPr lang="de-AT" dirty="0"/>
              <a:t> pure-</a:t>
            </a:r>
            <a:r>
              <a:rPr lang="de-AT" dirty="0" err="1"/>
              <a:t>ds</a:t>
            </a:r>
            <a:r>
              <a:rPr lang="de-AT" dirty="0"/>
              <a:t>-</a:t>
            </a:r>
            <a:r>
              <a:rPr lang="de-AT" dirty="0" err="1"/>
              <a:t>load</a:t>
            </a:r>
            <a:endParaRPr lang="de-AT" dirty="0"/>
          </a:p>
          <a:p>
            <a:r>
              <a:rPr lang="de-AT" dirty="0" err="1"/>
              <a:t>init</a:t>
            </a:r>
            <a:r>
              <a:rPr lang="de-AT" dirty="0"/>
              <a:t>-</a:t>
            </a:r>
            <a:r>
              <a:rPr lang="de-AT" dirty="0" err="1"/>
              <a:t>tech</a:t>
            </a:r>
            <a:r>
              <a:rPr lang="de-AT" dirty="0"/>
              <a:t>-list 4</a:t>
            </a:r>
          </a:p>
        </p:txBody>
      </p:sp>
      <p:sp>
        <p:nvSpPr>
          <p:cNvPr id="4" name="Rechteck 3"/>
          <p:cNvSpPr/>
          <p:nvPr/>
        </p:nvSpPr>
        <p:spPr>
          <a:xfrm>
            <a:off x="4860032" y="1052736"/>
            <a:ext cx="4572000" cy="2031325"/>
          </a:xfrm>
          <a:prstGeom prst="rect">
            <a:avLst/>
          </a:prstGeom>
        </p:spPr>
        <p:txBody>
          <a:bodyPr>
            <a:spAutoFit/>
          </a:bodyPr>
          <a:lstStyle/>
          <a:p>
            <a:r>
              <a:rPr lang="en-US" dirty="0"/>
              <a:t>! here is the </a:t>
            </a:r>
            <a:r>
              <a:rPr lang="en-US" dirty="0" err="1"/>
              <a:t>docsis</a:t>
            </a:r>
            <a:r>
              <a:rPr lang="en-US" dirty="0"/>
              <a:t> 3.0 load balancing group</a:t>
            </a:r>
          </a:p>
          <a:p>
            <a:r>
              <a:rPr lang="en-US" dirty="0"/>
              <a:t>! this is basically upstream load balancing only </a:t>
            </a:r>
            <a:r>
              <a:rPr lang="en-US" dirty="0" smtClean="0"/>
              <a:t>because </a:t>
            </a:r>
            <a:r>
              <a:rPr lang="en-US" dirty="0" err="1"/>
              <a:t>docsis</a:t>
            </a:r>
            <a:r>
              <a:rPr lang="en-US" dirty="0"/>
              <a:t> 3.0 modems will be locked to all </a:t>
            </a:r>
            <a:r>
              <a:rPr lang="en-US" dirty="0" err="1" smtClean="0"/>
              <a:t>downstreams</a:t>
            </a:r>
            <a:r>
              <a:rPr lang="en-US" dirty="0"/>
              <a:t> </a:t>
            </a:r>
            <a:r>
              <a:rPr lang="en-US" dirty="0" smtClean="0"/>
              <a:t>simultaneously</a:t>
            </a:r>
            <a:endParaRPr lang="de-AT" dirty="0"/>
          </a:p>
          <a:p>
            <a:r>
              <a:rPr lang="de-AT" dirty="0" err="1" smtClean="0"/>
              <a:t>cable</a:t>
            </a:r>
            <a:r>
              <a:rPr lang="de-AT" dirty="0" smtClean="0"/>
              <a:t> </a:t>
            </a:r>
            <a:r>
              <a:rPr lang="de-AT" dirty="0" err="1"/>
              <a:t>load</a:t>
            </a:r>
            <a:r>
              <a:rPr lang="de-AT" dirty="0"/>
              <a:t>-balance </a:t>
            </a:r>
            <a:r>
              <a:rPr lang="de-AT" dirty="0" err="1"/>
              <a:t>docsis</a:t>
            </a:r>
            <a:r>
              <a:rPr lang="de-AT" dirty="0"/>
              <a:t>-group FN 33 MD Cable5/0/4</a:t>
            </a:r>
          </a:p>
          <a:p>
            <a:r>
              <a:rPr lang="de-AT" dirty="0" err="1"/>
              <a:t>method</a:t>
            </a:r>
            <a:r>
              <a:rPr lang="de-AT" dirty="0"/>
              <a:t> </a:t>
            </a:r>
            <a:r>
              <a:rPr lang="de-AT" dirty="0" err="1" smtClean="0"/>
              <a:t>modems</a:t>
            </a:r>
            <a:endParaRPr lang="de-AT" dirty="0"/>
          </a:p>
        </p:txBody>
      </p:sp>
      <p:pic>
        <p:nvPicPr>
          <p:cNvPr id="5"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609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980728"/>
            <a:ext cx="9721080" cy="5970866"/>
          </a:xfrm>
          <a:prstGeom prst="rect">
            <a:avLst/>
          </a:prstGeom>
        </p:spPr>
        <p:txBody>
          <a:bodyPr wrap="square">
            <a:spAutoFit/>
          </a:bodyPr>
          <a:lstStyle/>
          <a:p>
            <a:r>
              <a:rPr lang="de-AT" dirty="0" err="1">
                <a:latin typeface="Prompt"/>
                <a:cs typeface="Prompt"/>
              </a:rPr>
              <a:t>cable</a:t>
            </a:r>
            <a:r>
              <a:rPr lang="de-AT" dirty="0">
                <a:latin typeface="Prompt"/>
                <a:cs typeface="Prompt"/>
              </a:rPr>
              <a:t> </a:t>
            </a:r>
            <a:r>
              <a:rPr lang="de-AT" dirty="0" err="1">
                <a:latin typeface="Prompt"/>
                <a:cs typeface="Prompt"/>
              </a:rPr>
              <a:t>load</a:t>
            </a:r>
            <a:r>
              <a:rPr lang="de-AT" dirty="0">
                <a:latin typeface="Prompt"/>
                <a:cs typeface="Prompt"/>
              </a:rPr>
              <a:t>-balance </a:t>
            </a:r>
            <a:r>
              <a:rPr lang="de-AT" dirty="0" err="1">
                <a:latin typeface="Prompt"/>
                <a:cs typeface="Prompt"/>
              </a:rPr>
              <a:t>docsis-enable</a:t>
            </a:r>
            <a:endParaRPr lang="de-AT" dirty="0">
              <a:latin typeface="Prompt"/>
              <a:cs typeface="Prompt"/>
            </a:endParaRPr>
          </a:p>
          <a:p>
            <a:r>
              <a:rPr lang="de-AT" dirty="0" err="1">
                <a:latin typeface="Prompt"/>
                <a:cs typeface="Prompt"/>
              </a:rPr>
              <a:t>cable</a:t>
            </a:r>
            <a:r>
              <a:rPr lang="de-AT" dirty="0">
                <a:latin typeface="Prompt"/>
                <a:cs typeface="Prompt"/>
              </a:rPr>
              <a:t> </a:t>
            </a:r>
            <a:r>
              <a:rPr lang="de-AT" dirty="0" err="1">
                <a:latin typeface="Prompt"/>
                <a:cs typeface="Prompt"/>
              </a:rPr>
              <a:t>load</a:t>
            </a:r>
            <a:r>
              <a:rPr lang="de-AT" dirty="0">
                <a:latin typeface="Prompt"/>
                <a:cs typeface="Prompt"/>
              </a:rPr>
              <a:t>-balance docsis30-</a:t>
            </a:r>
            <a:r>
              <a:rPr lang="de-AT" dirty="0" smtClean="0">
                <a:latin typeface="Prompt"/>
                <a:cs typeface="Prompt"/>
              </a:rPr>
              <a:t>enable</a:t>
            </a:r>
          </a:p>
          <a:p>
            <a:r>
              <a:rPr lang="en-US" dirty="0">
                <a:latin typeface="Prompt"/>
                <a:cs typeface="Prompt"/>
              </a:rPr>
              <a:t>c</a:t>
            </a:r>
            <a:r>
              <a:rPr lang="de-AT" dirty="0" err="1" smtClean="0">
                <a:latin typeface="Prompt"/>
                <a:cs typeface="Prompt"/>
              </a:rPr>
              <a:t>able</a:t>
            </a:r>
            <a:r>
              <a:rPr lang="de-AT" dirty="0" smtClean="0">
                <a:latin typeface="Prompt"/>
                <a:cs typeface="Prompt"/>
              </a:rPr>
              <a:t> </a:t>
            </a:r>
            <a:r>
              <a:rPr lang="de-AT" dirty="0" err="1" smtClean="0">
                <a:latin typeface="Prompt"/>
                <a:cs typeface="Prompt"/>
              </a:rPr>
              <a:t>load</a:t>
            </a:r>
            <a:r>
              <a:rPr lang="de-AT" dirty="0" smtClean="0">
                <a:latin typeface="Prompt"/>
                <a:cs typeface="Prompt"/>
              </a:rPr>
              <a:t>-balance docsis30-enable </a:t>
            </a:r>
            <a:r>
              <a:rPr lang="de-AT" dirty="0" err="1" smtClean="0">
                <a:latin typeface="Prompt"/>
                <a:cs typeface="Prompt"/>
              </a:rPr>
              <a:t>dynamic</a:t>
            </a:r>
            <a:r>
              <a:rPr lang="de-AT" dirty="0" smtClean="0">
                <a:latin typeface="Prompt"/>
                <a:cs typeface="Prompt"/>
              </a:rPr>
              <a:t> </a:t>
            </a:r>
            <a:r>
              <a:rPr lang="de-AT" dirty="0" err="1" smtClean="0">
                <a:latin typeface="Prompt"/>
                <a:cs typeface="Prompt"/>
              </a:rPr>
              <a:t>downstream</a:t>
            </a:r>
            <a:endParaRPr lang="de-AT" dirty="0">
              <a:latin typeface="Prompt"/>
              <a:cs typeface="Prompt"/>
            </a:endParaRPr>
          </a:p>
          <a:p>
            <a:r>
              <a:rPr lang="de-AT" dirty="0" err="1">
                <a:latin typeface="Prompt"/>
                <a:cs typeface="Prompt"/>
              </a:rPr>
              <a:t>cable</a:t>
            </a:r>
            <a:r>
              <a:rPr lang="de-AT" dirty="0">
                <a:latin typeface="Prompt"/>
                <a:cs typeface="Prompt"/>
              </a:rPr>
              <a:t> </a:t>
            </a:r>
            <a:r>
              <a:rPr lang="de-AT" dirty="0" err="1">
                <a:latin typeface="Prompt"/>
                <a:cs typeface="Prompt"/>
              </a:rPr>
              <a:t>load</a:t>
            </a:r>
            <a:r>
              <a:rPr lang="de-AT" dirty="0">
                <a:latin typeface="Prompt"/>
                <a:cs typeface="Prompt"/>
              </a:rPr>
              <a:t>-balance </a:t>
            </a:r>
            <a:r>
              <a:rPr lang="de-AT" dirty="0" err="1">
                <a:latin typeface="Prompt"/>
                <a:cs typeface="Prompt"/>
              </a:rPr>
              <a:t>modem</a:t>
            </a:r>
            <a:r>
              <a:rPr lang="de-AT" dirty="0">
                <a:latin typeface="Prompt"/>
                <a:cs typeface="Prompt"/>
              </a:rPr>
              <a:t> </a:t>
            </a:r>
            <a:r>
              <a:rPr lang="de-AT" dirty="0" err="1">
                <a:latin typeface="Prompt"/>
                <a:cs typeface="Prompt"/>
              </a:rPr>
              <a:t>max-failures</a:t>
            </a:r>
            <a:r>
              <a:rPr lang="de-AT" dirty="0">
                <a:latin typeface="Prompt"/>
                <a:cs typeface="Prompt"/>
              </a:rPr>
              <a:t> </a:t>
            </a:r>
            <a:r>
              <a:rPr lang="de-AT" dirty="0" smtClean="0">
                <a:latin typeface="Prompt"/>
                <a:cs typeface="Prompt"/>
              </a:rPr>
              <a:t>2</a:t>
            </a:r>
          </a:p>
          <a:p>
            <a:r>
              <a:rPr lang="en-US" dirty="0">
                <a:latin typeface="Prompt"/>
                <a:cs typeface="Prompt"/>
              </a:rPr>
              <a:t>c</a:t>
            </a:r>
            <a:r>
              <a:rPr lang="de-AT" dirty="0" err="1" smtClean="0">
                <a:latin typeface="Prompt"/>
                <a:cs typeface="Prompt"/>
              </a:rPr>
              <a:t>able</a:t>
            </a:r>
            <a:r>
              <a:rPr lang="de-AT" dirty="0" smtClean="0">
                <a:latin typeface="Prompt"/>
                <a:cs typeface="Prompt"/>
              </a:rPr>
              <a:t> </a:t>
            </a:r>
            <a:r>
              <a:rPr lang="de-AT" dirty="0" err="1" smtClean="0">
                <a:latin typeface="Prompt"/>
                <a:cs typeface="Prompt"/>
              </a:rPr>
              <a:t>load</a:t>
            </a:r>
            <a:r>
              <a:rPr lang="de-AT" dirty="0" smtClean="0">
                <a:latin typeface="Prompt"/>
                <a:cs typeface="Prompt"/>
              </a:rPr>
              <a:t>-balance </a:t>
            </a:r>
            <a:r>
              <a:rPr lang="de-AT" dirty="0" err="1" smtClean="0">
                <a:latin typeface="Prompt"/>
                <a:cs typeface="Prompt"/>
              </a:rPr>
              <a:t>method-utilization</a:t>
            </a:r>
            <a:r>
              <a:rPr lang="de-AT" dirty="0">
                <a:latin typeface="Prompt"/>
                <a:cs typeface="Prompt"/>
              </a:rPr>
              <a:t> </a:t>
            </a:r>
            <a:r>
              <a:rPr lang="de-AT" dirty="0" smtClean="0">
                <a:latin typeface="Prompt"/>
                <a:cs typeface="Prompt"/>
              </a:rPr>
              <a:t>min-</a:t>
            </a:r>
            <a:r>
              <a:rPr lang="de-AT" dirty="0" err="1" smtClean="0">
                <a:latin typeface="Prompt"/>
                <a:cs typeface="Prompt"/>
              </a:rPr>
              <a:t>threshold</a:t>
            </a:r>
            <a:r>
              <a:rPr lang="de-AT" dirty="0" smtClean="0">
                <a:latin typeface="Prompt"/>
                <a:cs typeface="Prompt"/>
              </a:rPr>
              <a:t> 60</a:t>
            </a:r>
          </a:p>
          <a:p>
            <a:r>
              <a:rPr lang="en-US" dirty="0">
                <a:latin typeface="Prompt"/>
                <a:cs typeface="Prompt"/>
              </a:rPr>
              <a:t>c</a:t>
            </a:r>
            <a:r>
              <a:rPr lang="de-AT" dirty="0" err="1" smtClean="0">
                <a:latin typeface="Prompt"/>
                <a:cs typeface="Prompt"/>
              </a:rPr>
              <a:t>able</a:t>
            </a:r>
            <a:r>
              <a:rPr lang="de-AT" dirty="0" smtClean="0">
                <a:latin typeface="Prompt"/>
                <a:cs typeface="Prompt"/>
              </a:rPr>
              <a:t> </a:t>
            </a:r>
            <a:r>
              <a:rPr lang="de-AT" dirty="0" err="1" smtClean="0">
                <a:latin typeface="Prompt"/>
                <a:cs typeface="Prompt"/>
              </a:rPr>
              <a:t>load</a:t>
            </a:r>
            <a:r>
              <a:rPr lang="de-AT" dirty="0" smtClean="0">
                <a:latin typeface="Prompt"/>
                <a:cs typeface="Prompt"/>
              </a:rPr>
              <a:t>-balance </a:t>
            </a:r>
            <a:r>
              <a:rPr lang="de-AT" dirty="0" err="1" smtClean="0">
                <a:latin typeface="Prompt"/>
                <a:cs typeface="Prompt"/>
              </a:rPr>
              <a:t>rule</a:t>
            </a:r>
            <a:r>
              <a:rPr lang="de-AT" dirty="0" smtClean="0">
                <a:latin typeface="Prompt"/>
                <a:cs typeface="Prompt"/>
              </a:rPr>
              <a:t> 1 </a:t>
            </a:r>
            <a:r>
              <a:rPr lang="de-AT" dirty="0" err="1" smtClean="0">
                <a:latin typeface="Prompt"/>
                <a:cs typeface="Prompt"/>
              </a:rPr>
              <a:t>disable-thoughput-lowerbound</a:t>
            </a:r>
            <a:r>
              <a:rPr lang="de-AT" dirty="0">
                <a:latin typeface="Prompt"/>
                <a:cs typeface="Prompt"/>
              </a:rPr>
              <a:t> </a:t>
            </a:r>
            <a:r>
              <a:rPr lang="de-AT" dirty="0" err="1" smtClean="0">
                <a:latin typeface="Prompt"/>
                <a:cs typeface="Prompt"/>
              </a:rPr>
              <a:t>us</a:t>
            </a:r>
            <a:r>
              <a:rPr lang="de-AT" dirty="0" smtClean="0">
                <a:latin typeface="Prompt"/>
                <a:cs typeface="Prompt"/>
              </a:rPr>
              <a:t> 100</a:t>
            </a:r>
          </a:p>
          <a:p>
            <a:r>
              <a:rPr lang="en-US" dirty="0">
                <a:latin typeface="Prompt"/>
                <a:cs typeface="Prompt"/>
              </a:rPr>
              <a:t>c</a:t>
            </a:r>
            <a:r>
              <a:rPr lang="de-AT" dirty="0" err="1" smtClean="0">
                <a:latin typeface="Prompt"/>
                <a:cs typeface="Prompt"/>
              </a:rPr>
              <a:t>able</a:t>
            </a:r>
            <a:r>
              <a:rPr lang="de-AT" dirty="0" smtClean="0">
                <a:latin typeface="Prompt"/>
                <a:cs typeface="Prompt"/>
              </a:rPr>
              <a:t> </a:t>
            </a:r>
            <a:r>
              <a:rPr lang="de-AT" dirty="0" err="1" smtClean="0">
                <a:latin typeface="Prompt"/>
                <a:cs typeface="Prompt"/>
              </a:rPr>
              <a:t>load</a:t>
            </a:r>
            <a:r>
              <a:rPr lang="de-AT" dirty="0" smtClean="0">
                <a:latin typeface="Prompt"/>
                <a:cs typeface="Prompt"/>
              </a:rPr>
              <a:t>-balance </a:t>
            </a:r>
            <a:r>
              <a:rPr lang="de-AT" dirty="0" err="1" smtClean="0">
                <a:latin typeface="Prompt"/>
                <a:cs typeface="Prompt"/>
              </a:rPr>
              <a:t>rule</a:t>
            </a:r>
            <a:r>
              <a:rPr lang="de-AT" dirty="0" smtClean="0">
                <a:latin typeface="Prompt"/>
                <a:cs typeface="Prompt"/>
              </a:rPr>
              <a:t> 2 </a:t>
            </a:r>
            <a:r>
              <a:rPr lang="de-AT" dirty="0" err="1" smtClean="0">
                <a:latin typeface="Prompt"/>
                <a:cs typeface="Prompt"/>
              </a:rPr>
              <a:t>disable-throughput-lowerbound</a:t>
            </a:r>
            <a:r>
              <a:rPr lang="de-AT" dirty="0" smtClean="0">
                <a:latin typeface="Prompt"/>
                <a:cs typeface="Prompt"/>
              </a:rPr>
              <a:t> </a:t>
            </a:r>
            <a:r>
              <a:rPr lang="de-AT" dirty="0" err="1" smtClean="0">
                <a:latin typeface="Prompt"/>
                <a:cs typeface="Prompt"/>
              </a:rPr>
              <a:t>ds</a:t>
            </a:r>
            <a:r>
              <a:rPr lang="de-AT" dirty="0" smtClean="0">
                <a:latin typeface="Prompt"/>
                <a:cs typeface="Prompt"/>
              </a:rPr>
              <a:t> 500</a:t>
            </a:r>
          </a:p>
          <a:p>
            <a:r>
              <a:rPr lang="en-US" dirty="0">
                <a:latin typeface="Prompt"/>
                <a:cs typeface="Prompt"/>
              </a:rPr>
              <a:t>c</a:t>
            </a:r>
            <a:r>
              <a:rPr lang="de-AT" dirty="0" err="1" smtClean="0">
                <a:latin typeface="Prompt"/>
                <a:cs typeface="Prompt"/>
              </a:rPr>
              <a:t>able</a:t>
            </a:r>
            <a:r>
              <a:rPr lang="de-AT" dirty="0" smtClean="0">
                <a:latin typeface="Prompt"/>
                <a:cs typeface="Prompt"/>
              </a:rPr>
              <a:t> </a:t>
            </a:r>
            <a:r>
              <a:rPr lang="de-AT" dirty="0" err="1" smtClean="0">
                <a:latin typeface="Prompt"/>
                <a:cs typeface="Prompt"/>
              </a:rPr>
              <a:t>load</a:t>
            </a:r>
            <a:r>
              <a:rPr lang="de-AT" dirty="0" smtClean="0">
                <a:latin typeface="Prompt"/>
                <a:cs typeface="Prompt"/>
              </a:rPr>
              <a:t>-balance </a:t>
            </a:r>
            <a:r>
              <a:rPr lang="de-AT" dirty="0" err="1" smtClean="0">
                <a:latin typeface="Prompt"/>
                <a:cs typeface="Prompt"/>
              </a:rPr>
              <a:t>docsis-policy</a:t>
            </a:r>
            <a:r>
              <a:rPr lang="de-AT" dirty="0" smtClean="0">
                <a:latin typeface="Prompt"/>
                <a:cs typeface="Prompt"/>
              </a:rPr>
              <a:t> 1 </a:t>
            </a:r>
            <a:r>
              <a:rPr lang="de-AT" dirty="0" err="1" smtClean="0">
                <a:latin typeface="Prompt"/>
                <a:cs typeface="Prompt"/>
              </a:rPr>
              <a:t>rule</a:t>
            </a:r>
            <a:r>
              <a:rPr lang="de-AT" dirty="0" smtClean="0">
                <a:latin typeface="Prompt"/>
                <a:cs typeface="Prompt"/>
              </a:rPr>
              <a:t> 1</a:t>
            </a:r>
          </a:p>
          <a:p>
            <a:r>
              <a:rPr lang="en-US" dirty="0">
                <a:latin typeface="Prompt"/>
                <a:cs typeface="Prompt"/>
              </a:rPr>
              <a:t>c</a:t>
            </a:r>
            <a:r>
              <a:rPr lang="de-AT" dirty="0" err="1" smtClean="0">
                <a:latin typeface="Prompt"/>
                <a:cs typeface="Prompt"/>
              </a:rPr>
              <a:t>able</a:t>
            </a:r>
            <a:r>
              <a:rPr lang="de-AT" dirty="0" smtClean="0">
                <a:latin typeface="Prompt"/>
                <a:cs typeface="Prompt"/>
              </a:rPr>
              <a:t> </a:t>
            </a:r>
            <a:r>
              <a:rPr lang="de-AT" dirty="0" err="1" smtClean="0">
                <a:latin typeface="Prompt"/>
                <a:cs typeface="Prompt"/>
              </a:rPr>
              <a:t>load</a:t>
            </a:r>
            <a:r>
              <a:rPr lang="de-AT" dirty="0" smtClean="0">
                <a:latin typeface="Prompt"/>
                <a:cs typeface="Prompt"/>
              </a:rPr>
              <a:t>-balance </a:t>
            </a:r>
            <a:r>
              <a:rPr lang="de-AT" dirty="0" err="1" smtClean="0">
                <a:latin typeface="Prompt"/>
                <a:cs typeface="Prompt"/>
              </a:rPr>
              <a:t>docsis-policiy</a:t>
            </a:r>
            <a:r>
              <a:rPr lang="de-AT" dirty="0" smtClean="0">
                <a:latin typeface="Prompt"/>
                <a:cs typeface="Prompt"/>
              </a:rPr>
              <a:t> 1 </a:t>
            </a:r>
            <a:r>
              <a:rPr lang="de-AT" dirty="0" err="1" smtClean="0">
                <a:latin typeface="Prompt"/>
                <a:cs typeface="Prompt"/>
              </a:rPr>
              <a:t>rule</a:t>
            </a:r>
            <a:r>
              <a:rPr lang="de-AT" dirty="0" smtClean="0">
                <a:latin typeface="Prompt"/>
                <a:cs typeface="Prompt"/>
              </a:rPr>
              <a:t> 2</a:t>
            </a:r>
          </a:p>
          <a:p>
            <a:endParaRPr lang="de-AT" dirty="0">
              <a:latin typeface="Prompt"/>
              <a:cs typeface="Prompt"/>
            </a:endParaRPr>
          </a:p>
          <a:p>
            <a:r>
              <a:rPr lang="en-US" dirty="0" smtClean="0">
                <a:latin typeface="Prompt"/>
                <a:cs typeface="Prompt"/>
              </a:rPr>
              <a:t>Cable </a:t>
            </a:r>
            <a:r>
              <a:rPr lang="en-US" dirty="0">
                <a:latin typeface="Prompt"/>
                <a:cs typeface="Prompt"/>
              </a:rPr>
              <a:t>load-balance </a:t>
            </a:r>
            <a:r>
              <a:rPr lang="en-US" dirty="0" err="1">
                <a:latin typeface="Prompt"/>
                <a:cs typeface="Prompt"/>
              </a:rPr>
              <a:t>docsis</a:t>
            </a:r>
            <a:r>
              <a:rPr lang="en-US" dirty="0">
                <a:latin typeface="Prompt"/>
                <a:cs typeface="Prompt"/>
              </a:rPr>
              <a:t>-group 10</a:t>
            </a:r>
          </a:p>
          <a:p>
            <a:r>
              <a:rPr lang="en-US" dirty="0">
                <a:latin typeface="Prompt"/>
                <a:cs typeface="Prompt"/>
              </a:rPr>
              <a:t>D</a:t>
            </a:r>
            <a:r>
              <a:rPr lang="en-US" dirty="0" smtClean="0">
                <a:latin typeface="Prompt"/>
                <a:cs typeface="Prompt"/>
              </a:rPr>
              <a:t>ownstream </a:t>
            </a:r>
            <a:r>
              <a:rPr lang="en-US" dirty="0">
                <a:latin typeface="Prompt"/>
                <a:cs typeface="Prompt"/>
              </a:rPr>
              <a:t>Integrated-Cable 5/1/4 </a:t>
            </a:r>
            <a:r>
              <a:rPr lang="en-US" dirty="0" err="1">
                <a:latin typeface="Prompt"/>
                <a:cs typeface="Prompt"/>
              </a:rPr>
              <a:t>rf</a:t>
            </a:r>
            <a:r>
              <a:rPr lang="en-US" dirty="0">
                <a:latin typeface="Prompt"/>
                <a:cs typeface="Prompt"/>
              </a:rPr>
              <a:t>-channel 0-3</a:t>
            </a:r>
          </a:p>
          <a:p>
            <a:r>
              <a:rPr lang="en-US" dirty="0" smtClean="0">
                <a:latin typeface="Prompt"/>
                <a:cs typeface="Prompt"/>
              </a:rPr>
              <a:t>Upstream </a:t>
            </a:r>
            <a:r>
              <a:rPr lang="en-US" dirty="0">
                <a:latin typeface="Prompt"/>
                <a:cs typeface="Prompt"/>
              </a:rPr>
              <a:t>Cable1/0 0-3</a:t>
            </a:r>
          </a:p>
          <a:p>
            <a:r>
              <a:rPr lang="en-US" dirty="0" smtClean="0">
                <a:latin typeface="Prompt"/>
                <a:cs typeface="Prompt"/>
              </a:rPr>
              <a:t>M</a:t>
            </a:r>
            <a:r>
              <a:rPr lang="de-AT" dirty="0" err="1" smtClean="0">
                <a:latin typeface="Prompt"/>
                <a:cs typeface="Prompt"/>
              </a:rPr>
              <a:t>ethod</a:t>
            </a:r>
            <a:r>
              <a:rPr lang="de-AT" dirty="0" smtClean="0">
                <a:latin typeface="Prompt"/>
                <a:cs typeface="Prompt"/>
              </a:rPr>
              <a:t> </a:t>
            </a:r>
            <a:r>
              <a:rPr lang="de-AT" dirty="0" err="1" smtClean="0">
                <a:latin typeface="Prompt"/>
                <a:cs typeface="Prompt"/>
              </a:rPr>
              <a:t>utilization</a:t>
            </a:r>
            <a:r>
              <a:rPr lang="de-AT" dirty="0" smtClean="0">
                <a:latin typeface="Prompt"/>
                <a:cs typeface="Prompt"/>
              </a:rPr>
              <a:t> </a:t>
            </a:r>
          </a:p>
          <a:p>
            <a:r>
              <a:rPr lang="en-US" dirty="0" smtClean="0">
                <a:latin typeface="Prompt"/>
                <a:cs typeface="Prompt"/>
              </a:rPr>
              <a:t>T</a:t>
            </a:r>
            <a:r>
              <a:rPr lang="de-AT" dirty="0" err="1" smtClean="0">
                <a:latin typeface="Prompt"/>
                <a:cs typeface="Prompt"/>
              </a:rPr>
              <a:t>hreshold</a:t>
            </a:r>
            <a:r>
              <a:rPr lang="de-AT" dirty="0" smtClean="0">
                <a:latin typeface="Prompt"/>
                <a:cs typeface="Prompt"/>
              </a:rPr>
              <a:t> </a:t>
            </a:r>
            <a:r>
              <a:rPr lang="de-AT" dirty="0" err="1" smtClean="0">
                <a:latin typeface="Prompt"/>
                <a:cs typeface="Prompt"/>
              </a:rPr>
              <a:t>load</a:t>
            </a:r>
            <a:r>
              <a:rPr lang="de-AT" dirty="0" smtClean="0">
                <a:latin typeface="Prompt"/>
                <a:cs typeface="Prompt"/>
              </a:rPr>
              <a:t> 15</a:t>
            </a:r>
          </a:p>
          <a:p>
            <a:r>
              <a:rPr lang="en-US" dirty="0" smtClean="0">
                <a:latin typeface="Prompt"/>
                <a:cs typeface="Prompt"/>
              </a:rPr>
              <a:t>P</a:t>
            </a:r>
            <a:r>
              <a:rPr lang="de-AT" dirty="0" err="1" smtClean="0">
                <a:latin typeface="Prompt"/>
                <a:cs typeface="Prompt"/>
              </a:rPr>
              <a:t>oliciy</a:t>
            </a:r>
            <a:r>
              <a:rPr lang="de-AT" dirty="0" smtClean="0">
                <a:latin typeface="Prompt"/>
                <a:cs typeface="Prompt"/>
              </a:rPr>
              <a:t> pure-</a:t>
            </a:r>
            <a:r>
              <a:rPr lang="de-AT" dirty="0" err="1" smtClean="0">
                <a:latin typeface="Prompt"/>
                <a:cs typeface="Prompt"/>
              </a:rPr>
              <a:t>ds</a:t>
            </a:r>
            <a:r>
              <a:rPr lang="de-AT" dirty="0" smtClean="0">
                <a:latin typeface="Prompt"/>
                <a:cs typeface="Prompt"/>
              </a:rPr>
              <a:t>-</a:t>
            </a:r>
            <a:r>
              <a:rPr lang="de-AT" dirty="0" err="1" smtClean="0">
                <a:latin typeface="Prompt"/>
                <a:cs typeface="Prompt"/>
              </a:rPr>
              <a:t>load</a:t>
            </a:r>
            <a:endParaRPr lang="de-AT" dirty="0" smtClean="0">
              <a:latin typeface="Prompt"/>
              <a:cs typeface="Prompt"/>
            </a:endParaRPr>
          </a:p>
          <a:p>
            <a:r>
              <a:rPr lang="en-US" dirty="0" smtClean="0">
                <a:latin typeface="Prompt"/>
                <a:cs typeface="Prompt"/>
              </a:rPr>
              <a:t>I</a:t>
            </a:r>
            <a:r>
              <a:rPr lang="de-AT" dirty="0" err="1" smtClean="0">
                <a:latin typeface="Prompt"/>
                <a:cs typeface="Prompt"/>
              </a:rPr>
              <a:t>nit</a:t>
            </a:r>
            <a:r>
              <a:rPr lang="de-AT" dirty="0" smtClean="0">
                <a:latin typeface="Prompt"/>
                <a:cs typeface="Prompt"/>
              </a:rPr>
              <a:t>-</a:t>
            </a:r>
            <a:r>
              <a:rPr lang="de-AT" dirty="0" err="1" smtClean="0">
                <a:latin typeface="Prompt"/>
                <a:cs typeface="Prompt"/>
              </a:rPr>
              <a:t>tech</a:t>
            </a:r>
            <a:r>
              <a:rPr lang="de-AT" dirty="0" smtClean="0">
                <a:latin typeface="Prompt"/>
                <a:cs typeface="Prompt"/>
              </a:rPr>
              <a:t>-list 4</a:t>
            </a:r>
          </a:p>
          <a:p>
            <a:r>
              <a:rPr lang="en-US" dirty="0" smtClean="0">
                <a:latin typeface="Prompt"/>
                <a:cs typeface="Prompt"/>
              </a:rPr>
              <a:t>D</a:t>
            </a:r>
            <a:r>
              <a:rPr lang="de-AT" dirty="0" err="1" smtClean="0">
                <a:latin typeface="Prompt"/>
                <a:cs typeface="Prompt"/>
              </a:rPr>
              <a:t>ocsis-policy</a:t>
            </a:r>
            <a:r>
              <a:rPr lang="de-AT" dirty="0" smtClean="0">
                <a:latin typeface="Prompt"/>
                <a:cs typeface="Prompt"/>
              </a:rPr>
              <a:t> 1</a:t>
            </a:r>
          </a:p>
          <a:p>
            <a:endParaRPr lang="de-AT" dirty="0">
              <a:latin typeface="Prompt"/>
              <a:cs typeface="Prompt"/>
            </a:endParaRPr>
          </a:p>
          <a:p>
            <a:r>
              <a:rPr lang="x-none" dirty="0" smtClean="0">
                <a:latin typeface="Prompt"/>
                <a:cs typeface="Prompt"/>
              </a:rPr>
              <a:t>cable</a:t>
            </a:r>
            <a:r>
              <a:rPr lang="x-none" dirty="0">
                <a:latin typeface="Prompt"/>
                <a:cs typeface="Prompt"/>
              </a:rPr>
              <a:t>, </a:t>
            </a:r>
            <a:r>
              <a:rPr lang="x-none" dirty="0" smtClean="0">
                <a:latin typeface="Prompt"/>
                <a:cs typeface="Prompt"/>
              </a:rPr>
              <a:t>integrated</a:t>
            </a:r>
            <a:r>
              <a:rPr lang="x-none" dirty="0">
                <a:latin typeface="Prompt"/>
                <a:cs typeface="Prompt"/>
              </a:rPr>
              <a:t>, modular, </a:t>
            </a:r>
            <a:r>
              <a:rPr lang="x-none" dirty="0" smtClean="0">
                <a:latin typeface="Prompt"/>
                <a:cs typeface="Prompt"/>
              </a:rPr>
              <a:t>wideband </a:t>
            </a:r>
            <a:endParaRPr lang="x-none" dirty="0">
              <a:latin typeface="Prompt"/>
              <a:cs typeface="Prompt"/>
            </a:endParaRPr>
          </a:p>
          <a:p>
            <a:r>
              <a:rPr lang="en-US" dirty="0">
                <a:latin typeface="Prompt"/>
                <a:cs typeface="Prompt"/>
              </a:rPr>
              <a:t>L</a:t>
            </a:r>
            <a:r>
              <a:rPr lang="x-none" dirty="0">
                <a:latin typeface="Prompt"/>
                <a:cs typeface="Prompt"/>
              </a:rPr>
              <a:t>oad-interval </a:t>
            </a:r>
            <a:r>
              <a:rPr lang="x-none" dirty="0" smtClean="0">
                <a:latin typeface="Prompt"/>
                <a:cs typeface="Prompt"/>
              </a:rPr>
              <a:t>30</a:t>
            </a:r>
            <a:endParaRPr lang="x-none" dirty="0">
              <a:latin typeface="Prompt"/>
              <a:cs typeface="Prompt"/>
            </a:endParaRPr>
          </a:p>
        </p:txBody>
      </p:sp>
      <p:pic>
        <p:nvPicPr>
          <p:cNvPr id="3" name="Picture 3" descr="C:\Users\Artur\Desktop\albismart-logo-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rtur\Desktop\logo-web-14579490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rtur\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351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feld 2"/>
          <p:cNvSpPr txBox="1"/>
          <p:nvPr/>
        </p:nvSpPr>
        <p:spPr>
          <a:xfrm>
            <a:off x="251520" y="2204864"/>
            <a:ext cx="9145016" cy="7171194"/>
          </a:xfrm>
          <a:prstGeom prst="rect">
            <a:avLst/>
          </a:prstGeom>
          <a:noFill/>
        </p:spPr>
        <p:txBody>
          <a:bodyPr wrap="square" rtlCol="0">
            <a:spAutoFit/>
          </a:bodyPr>
          <a:lstStyle/>
          <a:p>
            <a:endParaRPr lang="de-DE" sz="2000" dirty="0">
              <a:solidFill>
                <a:schemeClr val="tx1">
                  <a:lumMod val="95000"/>
                  <a:lumOff val="5000"/>
                </a:schemeClr>
              </a:solidFill>
              <a:latin typeface="Prompt"/>
              <a:ea typeface="Tahoma" panose="020B0604030504040204" pitchFamily="34" charset="0"/>
              <a:cs typeface="Prompt"/>
            </a:endParaRPr>
          </a:p>
          <a:p>
            <a:r>
              <a:rPr lang="de-DE" sz="2000" dirty="0" smtClean="0">
                <a:solidFill>
                  <a:schemeClr val="tx1">
                    <a:lumMod val="95000"/>
                    <a:lumOff val="5000"/>
                  </a:schemeClr>
                </a:solidFill>
                <a:latin typeface="Prompt"/>
                <a:ea typeface="Tahoma" panose="020B0604030504040204" pitchFamily="34" charset="0"/>
                <a:cs typeface="Prompt"/>
              </a:rPr>
              <a:t>Show </a:t>
            </a:r>
            <a:r>
              <a:rPr lang="de-DE" sz="2000" dirty="0" err="1" smtClean="0">
                <a:solidFill>
                  <a:schemeClr val="tx1">
                    <a:lumMod val="95000"/>
                    <a:lumOff val="5000"/>
                  </a:schemeClr>
                </a:solidFill>
                <a:latin typeface="Prompt"/>
                <a:ea typeface="Tahoma" panose="020B0604030504040204" pitchFamily="34" charset="0"/>
                <a:cs typeface="Prompt"/>
              </a:rPr>
              <a:t>cable</a:t>
            </a:r>
            <a:r>
              <a:rPr lang="de-DE" sz="2000" dirty="0" smtClean="0">
                <a:solidFill>
                  <a:schemeClr val="tx1">
                    <a:lumMod val="95000"/>
                    <a:lumOff val="5000"/>
                  </a:schemeClr>
                </a:solidFill>
                <a:latin typeface="Prompt"/>
                <a:ea typeface="Tahoma" panose="020B0604030504040204" pitchFamily="34" charset="0"/>
                <a:cs typeface="Prompt"/>
              </a:rPr>
              <a:t> </a:t>
            </a:r>
            <a:r>
              <a:rPr lang="de-DE" sz="2000" dirty="0" err="1" smtClean="0">
                <a:solidFill>
                  <a:schemeClr val="tx1">
                    <a:lumMod val="95000"/>
                    <a:lumOff val="5000"/>
                  </a:schemeClr>
                </a:solidFill>
                <a:latin typeface="Prompt"/>
                <a:ea typeface="Tahoma" panose="020B0604030504040204" pitchFamily="34" charset="0"/>
                <a:cs typeface="Prompt"/>
              </a:rPr>
              <a:t>modem</a:t>
            </a:r>
            <a:r>
              <a:rPr lang="de-DE" sz="2000" dirty="0" smtClean="0">
                <a:solidFill>
                  <a:schemeClr val="tx1">
                    <a:lumMod val="95000"/>
                    <a:lumOff val="5000"/>
                  </a:schemeClr>
                </a:solidFill>
                <a:latin typeface="Prompt"/>
                <a:ea typeface="Tahoma" panose="020B0604030504040204" pitchFamily="34" charset="0"/>
                <a:cs typeface="Prompt"/>
              </a:rPr>
              <a:t> </a:t>
            </a:r>
            <a:br>
              <a:rPr lang="de-DE" sz="2000" dirty="0" smtClean="0">
                <a:solidFill>
                  <a:schemeClr val="tx1">
                    <a:lumMod val="95000"/>
                    <a:lumOff val="5000"/>
                  </a:schemeClr>
                </a:solidFill>
                <a:latin typeface="Prompt"/>
                <a:ea typeface="Tahoma" panose="020B0604030504040204" pitchFamily="34" charset="0"/>
                <a:cs typeface="Prompt"/>
              </a:rPr>
            </a:br>
            <a:endParaRPr lang="de-DE" sz="2000" dirty="0" smtClean="0">
              <a:solidFill>
                <a:schemeClr val="tx1">
                  <a:lumMod val="95000"/>
                  <a:lumOff val="5000"/>
                </a:schemeClr>
              </a:solidFill>
              <a:latin typeface="Prompt"/>
              <a:ea typeface="Tahoma" panose="020B0604030504040204" pitchFamily="34" charset="0"/>
              <a:cs typeface="Prompt"/>
            </a:endParaRPr>
          </a:p>
          <a:p>
            <a:r>
              <a:rPr lang="de-DE" sz="2000" dirty="0" smtClean="0">
                <a:solidFill>
                  <a:schemeClr val="tx1">
                    <a:lumMod val="95000"/>
                    <a:lumOff val="5000"/>
                  </a:schemeClr>
                </a:solidFill>
                <a:latin typeface="Prompt"/>
                <a:ea typeface="Tahoma" panose="020B0604030504040204" pitchFamily="34" charset="0"/>
                <a:cs typeface="Prompt"/>
              </a:rPr>
              <a:t>Show </a:t>
            </a:r>
            <a:r>
              <a:rPr lang="de-DE" sz="2000" dirty="0" err="1" smtClean="0">
                <a:solidFill>
                  <a:schemeClr val="tx1">
                    <a:lumMod val="95000"/>
                    <a:lumOff val="5000"/>
                  </a:schemeClr>
                </a:solidFill>
                <a:latin typeface="Prompt"/>
                <a:ea typeface="Tahoma" panose="020B0604030504040204" pitchFamily="34" charset="0"/>
                <a:cs typeface="Prompt"/>
              </a:rPr>
              <a:t>cable</a:t>
            </a:r>
            <a:r>
              <a:rPr lang="de-DE" sz="2000" dirty="0" smtClean="0">
                <a:solidFill>
                  <a:schemeClr val="tx1">
                    <a:lumMod val="95000"/>
                    <a:lumOff val="5000"/>
                  </a:schemeClr>
                </a:solidFill>
                <a:latin typeface="Prompt"/>
                <a:ea typeface="Tahoma" panose="020B0604030504040204" pitchFamily="34" charset="0"/>
                <a:cs typeface="Prompt"/>
              </a:rPr>
              <a:t> mac-domain </a:t>
            </a:r>
            <a:r>
              <a:rPr lang="de-DE" sz="2000" dirty="0" err="1" smtClean="0">
                <a:solidFill>
                  <a:schemeClr val="tx1">
                    <a:lumMod val="95000"/>
                    <a:lumOff val="5000"/>
                  </a:schemeClr>
                </a:solidFill>
                <a:latin typeface="Prompt"/>
                <a:ea typeface="Tahoma" panose="020B0604030504040204" pitchFamily="34" charset="0"/>
                <a:cs typeface="Prompt"/>
              </a:rPr>
              <a:t>cable</a:t>
            </a:r>
            <a:r>
              <a:rPr lang="de-DE" sz="2000" dirty="0" smtClean="0">
                <a:solidFill>
                  <a:schemeClr val="tx1">
                    <a:lumMod val="95000"/>
                    <a:lumOff val="5000"/>
                  </a:schemeClr>
                </a:solidFill>
                <a:latin typeface="Prompt"/>
                <a:ea typeface="Tahoma" panose="020B0604030504040204" pitchFamily="34" charset="0"/>
                <a:cs typeface="Prompt"/>
              </a:rPr>
              <a:t> 6/0/0</a:t>
            </a:r>
            <a:r>
              <a:rPr lang="en-US" sz="2000" dirty="0" smtClean="0">
                <a:solidFill>
                  <a:schemeClr val="tx1">
                    <a:lumMod val="95000"/>
                    <a:lumOff val="5000"/>
                  </a:schemeClr>
                </a:solidFill>
                <a:latin typeface="Prompt"/>
                <a:ea typeface="Tahoma" panose="020B0604030504040204" pitchFamily="34" charset="0"/>
                <a:cs typeface="Prompt"/>
              </a:rPr>
              <a:t> </a:t>
            </a:r>
            <a:r>
              <a:rPr lang="en-US" sz="2000" dirty="0" err="1" smtClean="0">
                <a:solidFill>
                  <a:schemeClr val="tx1">
                    <a:lumMod val="95000"/>
                    <a:lumOff val="5000"/>
                  </a:schemeClr>
                </a:solidFill>
                <a:latin typeface="Prompt"/>
                <a:ea typeface="Tahoma" panose="020B0604030504040204" pitchFamily="34" charset="0"/>
                <a:cs typeface="Prompt"/>
              </a:rPr>
              <a:t>rcc</a:t>
            </a:r>
            <a:r>
              <a:rPr lang="en-US" sz="2000" dirty="0" smtClean="0">
                <a:solidFill>
                  <a:schemeClr val="tx1">
                    <a:lumMod val="95000"/>
                    <a:lumOff val="5000"/>
                  </a:schemeClr>
                </a:solidFill>
                <a:latin typeface="Prompt"/>
                <a:ea typeface="Tahoma" panose="020B0604030504040204" pitchFamily="34" charset="0"/>
                <a:cs typeface="Prompt"/>
              </a:rPr>
              <a:t>                      </a:t>
            </a:r>
            <a:r>
              <a:rPr lang="de-DE" sz="2000" dirty="0" smtClean="0">
                <a:solidFill>
                  <a:schemeClr val="tx1">
                    <a:lumMod val="95000"/>
                    <a:lumOff val="5000"/>
                  </a:schemeClr>
                </a:solidFill>
                <a:latin typeface="Prompt"/>
                <a:ea typeface="Tahoma" panose="020B0604030504040204" pitchFamily="34" charset="0"/>
                <a:cs typeface="Prompt"/>
              </a:rPr>
              <a:t/>
            </a:r>
            <a:br>
              <a:rPr lang="de-DE" sz="2000" dirty="0" smtClean="0">
                <a:solidFill>
                  <a:schemeClr val="tx1">
                    <a:lumMod val="95000"/>
                    <a:lumOff val="5000"/>
                  </a:schemeClr>
                </a:solidFill>
                <a:latin typeface="Prompt"/>
                <a:ea typeface="Tahoma" panose="020B0604030504040204" pitchFamily="34" charset="0"/>
                <a:cs typeface="Prompt"/>
              </a:rPr>
            </a:br>
            <a:endParaRPr lang="de-DE" sz="2000" dirty="0" smtClean="0">
              <a:solidFill>
                <a:schemeClr val="tx1">
                  <a:lumMod val="95000"/>
                  <a:lumOff val="5000"/>
                </a:schemeClr>
              </a:solidFill>
              <a:latin typeface="Prompt"/>
              <a:ea typeface="Tahoma" panose="020B0604030504040204" pitchFamily="34" charset="0"/>
              <a:cs typeface="Prompt"/>
            </a:endParaRPr>
          </a:p>
          <a:p>
            <a:r>
              <a:rPr lang="de-DE" sz="2000" dirty="0" smtClean="0">
                <a:solidFill>
                  <a:schemeClr val="tx1">
                    <a:lumMod val="95000"/>
                    <a:lumOff val="5000"/>
                  </a:schemeClr>
                </a:solidFill>
                <a:latin typeface="Prompt"/>
                <a:ea typeface="Tahoma" panose="020B0604030504040204" pitchFamily="34" charset="0"/>
                <a:cs typeface="Prompt"/>
              </a:rPr>
              <a:t>Show </a:t>
            </a:r>
            <a:r>
              <a:rPr lang="de-DE" sz="2000" dirty="0" err="1" smtClean="0">
                <a:solidFill>
                  <a:schemeClr val="tx1">
                    <a:lumMod val="95000"/>
                    <a:lumOff val="5000"/>
                  </a:schemeClr>
                </a:solidFill>
                <a:latin typeface="Prompt"/>
                <a:ea typeface="Tahoma" panose="020B0604030504040204" pitchFamily="34" charset="0"/>
                <a:cs typeface="Prompt"/>
              </a:rPr>
              <a:t>cable</a:t>
            </a:r>
            <a:r>
              <a:rPr lang="de-DE" sz="2000" dirty="0" smtClean="0">
                <a:solidFill>
                  <a:schemeClr val="tx1">
                    <a:lumMod val="95000"/>
                    <a:lumOff val="5000"/>
                  </a:schemeClr>
                </a:solidFill>
                <a:latin typeface="Prompt"/>
                <a:ea typeface="Tahoma" panose="020B0604030504040204" pitchFamily="34" charset="0"/>
                <a:cs typeface="Prompt"/>
              </a:rPr>
              <a:t> </a:t>
            </a:r>
            <a:r>
              <a:rPr lang="de-DE" sz="2000" dirty="0" err="1" smtClean="0">
                <a:solidFill>
                  <a:schemeClr val="tx1">
                    <a:lumMod val="95000"/>
                    <a:lumOff val="5000"/>
                  </a:schemeClr>
                </a:solidFill>
                <a:latin typeface="Prompt"/>
                <a:ea typeface="Tahoma" panose="020B0604030504040204" pitchFamily="34" charset="0"/>
                <a:cs typeface="Prompt"/>
              </a:rPr>
              <a:t>modem</a:t>
            </a:r>
            <a:r>
              <a:rPr lang="de-DE" sz="2000" dirty="0" smtClean="0">
                <a:solidFill>
                  <a:schemeClr val="tx1">
                    <a:lumMod val="95000"/>
                    <a:lumOff val="5000"/>
                  </a:schemeClr>
                </a:solidFill>
                <a:latin typeface="Prompt"/>
                <a:ea typeface="Tahoma" panose="020B0604030504040204" pitchFamily="34" charset="0"/>
                <a:cs typeface="Prompt"/>
              </a:rPr>
              <a:t> </a:t>
            </a:r>
            <a:r>
              <a:rPr lang="de-DE" sz="2000" dirty="0" err="1" smtClean="0">
                <a:solidFill>
                  <a:schemeClr val="tx1">
                    <a:lumMod val="95000"/>
                    <a:lumOff val="5000"/>
                  </a:schemeClr>
                </a:solidFill>
                <a:latin typeface="Prompt"/>
                <a:ea typeface="Tahoma" panose="020B0604030504040204" pitchFamily="34" charset="0"/>
                <a:cs typeface="Prompt"/>
              </a:rPr>
              <a:t>primary-channel</a:t>
            </a:r>
            <a:r>
              <a:rPr lang="de-DE" sz="2000" dirty="0" smtClean="0">
                <a:solidFill>
                  <a:schemeClr val="tx1">
                    <a:lumMod val="95000"/>
                    <a:lumOff val="5000"/>
                  </a:schemeClr>
                </a:solidFill>
                <a:latin typeface="Prompt"/>
                <a:ea typeface="Tahoma" panose="020B0604030504040204" pitchFamily="34" charset="0"/>
                <a:cs typeface="Prompt"/>
              </a:rPr>
              <a:t> </a:t>
            </a:r>
            <a:r>
              <a:rPr lang="de-DE" sz="2000" dirty="0" err="1" smtClean="0">
                <a:solidFill>
                  <a:schemeClr val="tx1">
                    <a:lumMod val="95000"/>
                    <a:lumOff val="5000"/>
                  </a:schemeClr>
                </a:solidFill>
                <a:latin typeface="Prompt"/>
                <a:ea typeface="Tahoma" panose="020B0604030504040204" pitchFamily="34" charset="0"/>
                <a:cs typeface="Prompt"/>
              </a:rPr>
              <a:t>sum</a:t>
            </a:r>
            <a:r>
              <a:rPr lang="de-DE" sz="2000" dirty="0" smtClean="0">
                <a:solidFill>
                  <a:schemeClr val="tx1">
                    <a:lumMod val="95000"/>
                    <a:lumOff val="5000"/>
                  </a:schemeClr>
                </a:solidFill>
                <a:latin typeface="Prompt"/>
                <a:ea typeface="Tahoma" panose="020B0604030504040204" pitchFamily="34" charset="0"/>
                <a:cs typeface="Prompt"/>
              </a:rPr>
              <a:t> tot</a:t>
            </a:r>
            <a:r>
              <a:rPr lang="de-DE" sz="2000" dirty="0">
                <a:solidFill>
                  <a:schemeClr val="tx1">
                    <a:lumMod val="95000"/>
                    <a:lumOff val="5000"/>
                  </a:schemeClr>
                </a:solidFill>
                <a:latin typeface="Prompt"/>
                <a:ea typeface="Tahoma" panose="020B0604030504040204" pitchFamily="34" charset="0"/>
                <a:cs typeface="Prompt"/>
              </a:rPr>
              <a:t/>
            </a:r>
            <a:br>
              <a:rPr lang="de-DE" sz="2000" dirty="0">
                <a:solidFill>
                  <a:schemeClr val="tx1">
                    <a:lumMod val="95000"/>
                    <a:lumOff val="5000"/>
                  </a:schemeClr>
                </a:solidFill>
                <a:latin typeface="Prompt"/>
                <a:ea typeface="Tahoma" panose="020B0604030504040204" pitchFamily="34" charset="0"/>
                <a:cs typeface="Prompt"/>
              </a:rPr>
            </a:br>
            <a:endParaRPr lang="de-DE" sz="2000" dirty="0" smtClean="0">
              <a:solidFill>
                <a:schemeClr val="tx1">
                  <a:lumMod val="95000"/>
                  <a:lumOff val="5000"/>
                </a:schemeClr>
              </a:solidFill>
              <a:latin typeface="Prompt"/>
              <a:ea typeface="Tahoma" panose="020B0604030504040204" pitchFamily="34" charset="0"/>
              <a:cs typeface="Prompt"/>
            </a:endParaRPr>
          </a:p>
          <a:p>
            <a:r>
              <a:rPr lang="de-DE" sz="2000" dirty="0" smtClean="0">
                <a:solidFill>
                  <a:schemeClr val="tx1">
                    <a:lumMod val="95000"/>
                    <a:lumOff val="5000"/>
                  </a:schemeClr>
                </a:solidFill>
                <a:latin typeface="Prompt"/>
                <a:ea typeface="Tahoma" panose="020B0604030504040204" pitchFamily="34" charset="0"/>
                <a:cs typeface="Prompt"/>
              </a:rPr>
              <a:t>Show </a:t>
            </a:r>
            <a:r>
              <a:rPr lang="de-DE" sz="2000" dirty="0" err="1" smtClean="0">
                <a:solidFill>
                  <a:schemeClr val="tx1">
                    <a:lumMod val="95000"/>
                    <a:lumOff val="5000"/>
                  </a:schemeClr>
                </a:solidFill>
                <a:latin typeface="Prompt"/>
                <a:ea typeface="Tahoma" panose="020B0604030504040204" pitchFamily="34" charset="0"/>
                <a:cs typeface="Prompt"/>
              </a:rPr>
              <a:t>controller</a:t>
            </a:r>
            <a:r>
              <a:rPr lang="de-DE" sz="2000" dirty="0" smtClean="0">
                <a:solidFill>
                  <a:schemeClr val="tx1">
                    <a:lumMod val="95000"/>
                    <a:lumOff val="5000"/>
                  </a:schemeClr>
                </a:solidFill>
                <a:latin typeface="Prompt"/>
                <a:ea typeface="Tahoma" panose="020B0604030504040204" pitchFamily="34" charset="0"/>
                <a:cs typeface="Prompt"/>
              </a:rPr>
              <a:t> </a:t>
            </a:r>
            <a:r>
              <a:rPr lang="de-DE" sz="2000" dirty="0" err="1" smtClean="0">
                <a:solidFill>
                  <a:schemeClr val="tx1">
                    <a:lumMod val="95000"/>
                    <a:lumOff val="5000"/>
                  </a:schemeClr>
                </a:solidFill>
                <a:latin typeface="Prompt"/>
                <a:ea typeface="Tahoma" panose="020B0604030504040204" pitchFamily="34" charset="0"/>
                <a:cs typeface="Prompt"/>
              </a:rPr>
              <a:t>cable</a:t>
            </a:r>
            <a:r>
              <a:rPr lang="de-DE" sz="2000" dirty="0">
                <a:solidFill>
                  <a:schemeClr val="tx1">
                    <a:lumMod val="95000"/>
                    <a:lumOff val="5000"/>
                  </a:schemeClr>
                </a:solidFill>
                <a:latin typeface="Prompt"/>
                <a:ea typeface="Tahoma" panose="020B0604030504040204" pitchFamily="34" charset="0"/>
                <a:cs typeface="Prompt"/>
              </a:rPr>
              <a:t> </a:t>
            </a:r>
            <a:r>
              <a:rPr lang="de-DE" sz="2000" dirty="0" smtClean="0">
                <a:solidFill>
                  <a:schemeClr val="tx1">
                    <a:lumMod val="95000"/>
                    <a:lumOff val="5000"/>
                  </a:schemeClr>
                </a:solidFill>
                <a:latin typeface="Prompt"/>
                <a:ea typeface="Tahoma" panose="020B0604030504040204" pitchFamily="34" charset="0"/>
                <a:cs typeface="Prompt"/>
              </a:rPr>
              <a:t>6/0/0 </a:t>
            </a:r>
            <a:r>
              <a:rPr lang="de-DE" sz="2000" dirty="0" err="1" smtClean="0">
                <a:solidFill>
                  <a:schemeClr val="tx1">
                    <a:lumMod val="95000"/>
                    <a:lumOff val="5000"/>
                  </a:schemeClr>
                </a:solidFill>
                <a:latin typeface="Prompt"/>
                <a:ea typeface="Tahoma" panose="020B0604030504040204" pitchFamily="34" charset="0"/>
                <a:cs typeface="Prompt"/>
              </a:rPr>
              <a:t>upstream</a:t>
            </a:r>
            <a:r>
              <a:rPr lang="de-DE" sz="2000" dirty="0" smtClean="0">
                <a:solidFill>
                  <a:schemeClr val="tx1">
                    <a:lumMod val="95000"/>
                    <a:lumOff val="5000"/>
                  </a:schemeClr>
                </a:solidFill>
                <a:latin typeface="Prompt"/>
                <a:ea typeface="Tahoma" panose="020B0604030504040204" pitchFamily="34" charset="0"/>
                <a:cs typeface="Prompt"/>
              </a:rPr>
              <a:t> 0</a:t>
            </a:r>
          </a:p>
          <a:p>
            <a:endParaRPr lang="en-US" sz="2000" dirty="0" smtClean="0">
              <a:latin typeface="Prompt"/>
              <a:cs typeface="Prompt"/>
            </a:endParaRPr>
          </a:p>
          <a:p>
            <a:r>
              <a:rPr lang="en-US" sz="2000" dirty="0" smtClean="0">
                <a:latin typeface="Prompt"/>
                <a:cs typeface="Prompt"/>
              </a:rPr>
              <a:t>show </a:t>
            </a:r>
            <a:r>
              <a:rPr lang="en-US" sz="2000" dirty="0">
                <a:latin typeface="Prompt"/>
                <a:cs typeface="Prompt"/>
              </a:rPr>
              <a:t>cable modem wideband registered-traditional-</a:t>
            </a:r>
            <a:r>
              <a:rPr lang="en-US" sz="2000" dirty="0" err="1" smtClean="0">
                <a:latin typeface="Prompt"/>
                <a:cs typeface="Prompt"/>
              </a:rPr>
              <a:t>docsis</a:t>
            </a:r>
            <a:r>
              <a:rPr lang="en-US" sz="2000" dirty="0">
                <a:latin typeface="Prompt"/>
                <a:cs typeface="Prompt"/>
              </a:rPr>
              <a:t/>
            </a:r>
            <a:br>
              <a:rPr lang="en-US" sz="2000" dirty="0">
                <a:latin typeface="Prompt"/>
                <a:cs typeface="Prompt"/>
              </a:rPr>
            </a:br>
            <a:endParaRPr lang="en-US" sz="2000" dirty="0" smtClean="0">
              <a:latin typeface="Prompt"/>
              <a:cs typeface="Prompt"/>
            </a:endParaRPr>
          </a:p>
          <a:p>
            <a:r>
              <a:rPr lang="en-US" sz="2000" dirty="0" smtClean="0">
                <a:latin typeface="Prompt"/>
                <a:cs typeface="Prompt"/>
              </a:rPr>
              <a:t>show </a:t>
            </a:r>
            <a:r>
              <a:rPr lang="en-US" sz="2000" dirty="0">
                <a:latin typeface="Prompt"/>
                <a:cs typeface="Prompt"/>
              </a:rPr>
              <a:t>cable </a:t>
            </a:r>
            <a:r>
              <a:rPr lang="en-US" sz="2000" dirty="0" err="1">
                <a:latin typeface="Prompt"/>
                <a:cs typeface="Prompt"/>
              </a:rPr>
              <a:t>urm</a:t>
            </a:r>
            <a:r>
              <a:rPr lang="en-US" sz="2000" dirty="0">
                <a:latin typeface="Prompt"/>
                <a:cs typeface="Prompt"/>
              </a:rPr>
              <a:t> </a:t>
            </a:r>
            <a:r>
              <a:rPr lang="en-US" sz="2000" dirty="0" smtClean="0">
                <a:latin typeface="Prompt"/>
                <a:cs typeface="Prompt"/>
              </a:rPr>
              <a:t/>
            </a:r>
            <a:br>
              <a:rPr lang="en-US" sz="2000" dirty="0" smtClean="0">
                <a:latin typeface="Prompt"/>
                <a:cs typeface="Prompt"/>
              </a:rPr>
            </a:br>
            <a:endParaRPr lang="en-US" sz="2000" dirty="0" smtClean="0">
              <a:latin typeface="Prompt"/>
              <a:cs typeface="Prompt"/>
            </a:endParaRPr>
          </a:p>
          <a:p>
            <a:r>
              <a:rPr lang="en-US" sz="2000" dirty="0" smtClean="0">
                <a:latin typeface="Prompt"/>
                <a:cs typeface="Prompt"/>
              </a:rPr>
              <a:t>Show run all</a:t>
            </a:r>
          </a:p>
          <a:p>
            <a:endParaRPr lang="en-US" sz="2000" dirty="0">
              <a:latin typeface="Prompt"/>
              <a:cs typeface="Prompt"/>
            </a:endParaRPr>
          </a:p>
          <a:p>
            <a:r>
              <a:rPr lang="en-US" sz="2000" dirty="0" smtClean="0">
                <a:latin typeface="Prompt"/>
                <a:cs typeface="Prompt"/>
              </a:rPr>
              <a:t>   </a:t>
            </a:r>
          </a:p>
          <a:p>
            <a:endParaRPr lang="en-US" sz="2000" dirty="0">
              <a:latin typeface="Prompt"/>
              <a:cs typeface="Prompt"/>
            </a:endParaRPr>
          </a:p>
          <a:p>
            <a:endParaRPr lang="en-US" sz="2000" dirty="0">
              <a:latin typeface="Prompt"/>
              <a:cs typeface="Prompt"/>
            </a:endParaRPr>
          </a:p>
          <a:p>
            <a:endParaRPr lang="de-AT" sz="2000" dirty="0">
              <a:latin typeface="Prompt"/>
              <a:cs typeface="Prompt"/>
            </a:endParaRPr>
          </a:p>
          <a:p>
            <a:endParaRPr lang="de-AT" sz="2000" dirty="0">
              <a:latin typeface="Prompt"/>
              <a:cs typeface="Prompt"/>
            </a:endParaRPr>
          </a:p>
          <a:p>
            <a:r>
              <a:rPr lang="de-DE" sz="2000" dirty="0" smtClean="0">
                <a:solidFill>
                  <a:schemeClr val="tx1">
                    <a:lumMod val="95000"/>
                    <a:lumOff val="5000"/>
                  </a:schemeClr>
                </a:solidFill>
                <a:latin typeface="Prompt"/>
                <a:ea typeface="Tahoma" panose="020B0604030504040204" pitchFamily="34" charset="0"/>
                <a:cs typeface="Prompt"/>
              </a:rPr>
              <a:t> </a:t>
            </a:r>
          </a:p>
          <a:p>
            <a:endParaRPr lang="de-DE" sz="2000" dirty="0">
              <a:solidFill>
                <a:schemeClr val="tx1">
                  <a:lumMod val="95000"/>
                  <a:lumOff val="5000"/>
                </a:schemeClr>
              </a:solidFill>
              <a:latin typeface="Prompt"/>
              <a:ea typeface="Tahoma" panose="020B0604030504040204" pitchFamily="34" charset="0"/>
              <a:cs typeface="Prompt"/>
            </a:endParaRPr>
          </a:p>
          <a:p>
            <a:endParaRPr lang="de-DE" sz="2000" dirty="0">
              <a:solidFill>
                <a:schemeClr val="tx1">
                  <a:lumMod val="95000"/>
                  <a:lumOff val="5000"/>
                </a:schemeClr>
              </a:solidFill>
              <a:latin typeface="Prompt"/>
              <a:ea typeface="Tahoma" panose="020B0604030504040204" pitchFamily="34" charset="0"/>
              <a:cs typeface="Prompt"/>
            </a:endParaRPr>
          </a:p>
        </p:txBody>
      </p:sp>
      <p:pic>
        <p:nvPicPr>
          <p:cNvPr id="4"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552" y="1484784"/>
            <a:ext cx="2929370" cy="553998"/>
          </a:xfrm>
          <a:prstGeom prst="rect">
            <a:avLst/>
          </a:prstGeom>
        </p:spPr>
        <p:txBody>
          <a:bodyPr wrap="none">
            <a:spAutoFit/>
          </a:bodyPr>
          <a:lstStyle/>
          <a:p>
            <a:r>
              <a:rPr lang="de-DE" sz="3000" dirty="0" smtClean="0">
                <a:solidFill>
                  <a:schemeClr val="bg1"/>
                </a:solidFill>
                <a:latin typeface="Prompt"/>
                <a:ea typeface="Tahoma" panose="020B0604030504040204" pitchFamily="34" charset="0"/>
                <a:cs typeface="Prompt"/>
              </a:rPr>
              <a:t>Troubleshooting</a:t>
            </a:r>
            <a:endParaRPr lang="de-DE" sz="3000" dirty="0">
              <a:solidFill>
                <a:schemeClr val="bg1"/>
              </a:solidFill>
              <a:latin typeface="Prompt"/>
              <a:ea typeface="Tahoma" panose="020B0604030504040204" pitchFamily="34" charset="0"/>
              <a:cs typeface="Prompt"/>
            </a:endParaRPr>
          </a:p>
        </p:txBody>
      </p:sp>
      <p:pic>
        <p:nvPicPr>
          <p:cNvPr id="6"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706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6231" y="2456795"/>
            <a:ext cx="9144000" cy="4708981"/>
          </a:xfrm>
          <a:prstGeom prst="rect">
            <a:avLst/>
          </a:prstGeom>
        </p:spPr>
        <p:txBody>
          <a:bodyPr wrap="square">
            <a:spAutoFit/>
          </a:bodyPr>
          <a:lstStyle/>
          <a:p>
            <a:r>
              <a:rPr lang="de-AT" sz="2000" dirty="0" smtClean="0">
                <a:latin typeface="Prompt"/>
                <a:cs typeface="Prompt"/>
              </a:rPr>
              <a:t>CMTS </a:t>
            </a:r>
            <a:r>
              <a:rPr lang="de-AT" sz="2000" dirty="0" err="1">
                <a:latin typeface="Prompt"/>
                <a:cs typeface="Prompt"/>
              </a:rPr>
              <a:t>considerations</a:t>
            </a:r>
            <a:r>
              <a:rPr lang="de-AT" sz="2000" dirty="0" smtClean="0">
                <a:latin typeface="Prompt"/>
                <a:cs typeface="Prompt"/>
              </a:rPr>
              <a:t>:</a:t>
            </a:r>
            <a:endParaRPr lang="de-AT" sz="2000" dirty="0">
              <a:latin typeface="Prompt"/>
              <a:cs typeface="Prompt"/>
            </a:endParaRPr>
          </a:p>
          <a:p>
            <a:r>
              <a:rPr lang="de-AT" sz="2000" dirty="0">
                <a:latin typeface="Prompt"/>
                <a:cs typeface="Prompt"/>
              </a:rPr>
              <a:t>–</a:t>
            </a:r>
            <a:r>
              <a:rPr lang="de-AT" sz="2000" dirty="0" err="1">
                <a:latin typeface="Prompt"/>
                <a:cs typeface="Prompt"/>
              </a:rPr>
              <a:t>Is</a:t>
            </a:r>
            <a:r>
              <a:rPr lang="de-AT" sz="2000" dirty="0">
                <a:latin typeface="Prompt"/>
                <a:cs typeface="Prompt"/>
              </a:rPr>
              <a:t> DSCB </a:t>
            </a:r>
            <a:r>
              <a:rPr lang="de-AT" sz="2000" dirty="0" err="1">
                <a:latin typeface="Prompt"/>
                <a:cs typeface="Prompt"/>
              </a:rPr>
              <a:t>configured</a:t>
            </a:r>
            <a:r>
              <a:rPr lang="de-AT" sz="2000" dirty="0">
                <a:latin typeface="Prompt"/>
                <a:cs typeface="Prompt"/>
              </a:rPr>
              <a:t>? USCB </a:t>
            </a:r>
            <a:r>
              <a:rPr lang="de-AT" sz="2000" dirty="0" err="1">
                <a:latin typeface="Prompt"/>
                <a:cs typeface="Prompt"/>
              </a:rPr>
              <a:t>requires</a:t>
            </a:r>
            <a:r>
              <a:rPr lang="de-AT" sz="2000" dirty="0">
                <a:latin typeface="Prompt"/>
                <a:cs typeface="Prompt"/>
              </a:rPr>
              <a:t> DSCB</a:t>
            </a:r>
          </a:p>
          <a:p>
            <a:r>
              <a:rPr lang="de-AT" sz="2000" dirty="0">
                <a:latin typeface="Prompt"/>
                <a:cs typeface="Prompt"/>
              </a:rPr>
              <a:t>–Are </a:t>
            </a:r>
            <a:r>
              <a:rPr lang="de-AT" sz="2000" dirty="0" err="1">
                <a:latin typeface="Prompt"/>
                <a:cs typeface="Prompt"/>
              </a:rPr>
              <a:t>the</a:t>
            </a:r>
            <a:r>
              <a:rPr lang="de-AT" sz="2000" dirty="0">
                <a:latin typeface="Prompt"/>
                <a:cs typeface="Prompt"/>
              </a:rPr>
              <a:t> US </a:t>
            </a:r>
            <a:r>
              <a:rPr lang="de-AT" sz="2000" dirty="0" err="1">
                <a:latin typeface="Prompt"/>
                <a:cs typeface="Prompt"/>
              </a:rPr>
              <a:t>assigned</a:t>
            </a:r>
            <a:r>
              <a:rPr lang="de-AT" sz="2000" dirty="0">
                <a:latin typeface="Prompt"/>
                <a:cs typeface="Prompt"/>
              </a:rPr>
              <a:t> </a:t>
            </a:r>
            <a:r>
              <a:rPr lang="de-AT" sz="2000" dirty="0" err="1">
                <a:latin typeface="Prompt"/>
                <a:cs typeface="Prompt"/>
              </a:rPr>
              <a:t>to</a:t>
            </a:r>
            <a:r>
              <a:rPr lang="de-AT" sz="2000" dirty="0">
                <a:latin typeface="Prompt"/>
                <a:cs typeface="Prompt"/>
              </a:rPr>
              <a:t> an USBG?</a:t>
            </a:r>
          </a:p>
          <a:p>
            <a:r>
              <a:rPr lang="de-AT" sz="2000" dirty="0">
                <a:latin typeface="Prompt"/>
                <a:cs typeface="Prompt"/>
              </a:rPr>
              <a:t>–Are </a:t>
            </a:r>
            <a:r>
              <a:rPr lang="de-AT" sz="2000" dirty="0" err="1">
                <a:latin typeface="Prompt"/>
                <a:cs typeface="Prompt"/>
              </a:rPr>
              <a:t>the</a:t>
            </a:r>
            <a:r>
              <a:rPr lang="de-AT" sz="2000" dirty="0">
                <a:latin typeface="Prompt"/>
                <a:cs typeface="Prompt"/>
              </a:rPr>
              <a:t> US </a:t>
            </a:r>
            <a:r>
              <a:rPr lang="de-AT" sz="2000" dirty="0" err="1">
                <a:latin typeface="Prompt"/>
                <a:cs typeface="Prompt"/>
              </a:rPr>
              <a:t>configured</a:t>
            </a:r>
            <a:r>
              <a:rPr lang="de-AT" sz="2000" dirty="0">
                <a:latin typeface="Prompt"/>
                <a:cs typeface="Prompt"/>
              </a:rPr>
              <a:t> </a:t>
            </a:r>
            <a:r>
              <a:rPr lang="de-AT" sz="2000" dirty="0" err="1">
                <a:latin typeface="Prompt"/>
                <a:cs typeface="Prompt"/>
              </a:rPr>
              <a:t>correctly</a:t>
            </a:r>
            <a:r>
              <a:rPr lang="de-AT" sz="2000" dirty="0">
                <a:latin typeface="Prompt"/>
                <a:cs typeface="Prompt"/>
              </a:rPr>
              <a:t> </a:t>
            </a:r>
            <a:r>
              <a:rPr lang="de-AT" sz="2000" dirty="0" err="1">
                <a:latin typeface="Prompt"/>
                <a:cs typeface="Prompt"/>
              </a:rPr>
              <a:t>and</a:t>
            </a:r>
            <a:r>
              <a:rPr lang="de-AT" sz="2000" dirty="0">
                <a:latin typeface="Prompt"/>
                <a:cs typeface="Prompt"/>
              </a:rPr>
              <a:t> Are </a:t>
            </a:r>
            <a:r>
              <a:rPr lang="de-AT" sz="2000" dirty="0" err="1">
                <a:latin typeface="Prompt"/>
                <a:cs typeface="Prompt"/>
              </a:rPr>
              <a:t>the</a:t>
            </a:r>
            <a:r>
              <a:rPr lang="de-AT" sz="2000" dirty="0">
                <a:latin typeface="Prompt"/>
                <a:cs typeface="Prompt"/>
              </a:rPr>
              <a:t> US </a:t>
            </a:r>
            <a:r>
              <a:rPr lang="de-AT" sz="2000" dirty="0" err="1">
                <a:latin typeface="Prompt"/>
                <a:cs typeface="Prompt"/>
              </a:rPr>
              <a:t>configured</a:t>
            </a:r>
            <a:r>
              <a:rPr lang="de-AT" sz="2000" dirty="0">
                <a:latin typeface="Prompt"/>
                <a:cs typeface="Prompt"/>
              </a:rPr>
              <a:t> </a:t>
            </a:r>
            <a:r>
              <a:rPr lang="de-AT" sz="2000" dirty="0" err="1">
                <a:latin typeface="Prompt"/>
                <a:cs typeface="Prompt"/>
              </a:rPr>
              <a:t>correctly</a:t>
            </a:r>
            <a:r>
              <a:rPr lang="de-AT" sz="2000" dirty="0">
                <a:latin typeface="Prompt"/>
                <a:cs typeface="Prompt"/>
              </a:rPr>
              <a:t> </a:t>
            </a:r>
            <a:r>
              <a:rPr lang="de-AT" sz="2000" dirty="0" err="1">
                <a:latin typeface="Prompt"/>
                <a:cs typeface="Prompt"/>
              </a:rPr>
              <a:t>and</a:t>
            </a:r>
            <a:endParaRPr lang="de-AT" sz="2000" dirty="0">
              <a:latin typeface="Prompt"/>
              <a:cs typeface="Prompt"/>
            </a:endParaRPr>
          </a:p>
          <a:p>
            <a:r>
              <a:rPr lang="de-AT" sz="2000" dirty="0">
                <a:latin typeface="Prompt"/>
                <a:cs typeface="Prompt"/>
              </a:rPr>
              <a:t>–</a:t>
            </a:r>
            <a:r>
              <a:rPr lang="de-AT" sz="2000" dirty="0" err="1">
                <a:latin typeface="Prompt"/>
                <a:cs typeface="Prompt"/>
              </a:rPr>
              <a:t>no</a:t>
            </a:r>
            <a:r>
              <a:rPr lang="de-AT" sz="2000" dirty="0">
                <a:latin typeface="Prompt"/>
                <a:cs typeface="Prompt"/>
              </a:rPr>
              <a:t> </a:t>
            </a:r>
            <a:r>
              <a:rPr lang="de-AT" sz="2000" dirty="0" err="1" smtClean="0">
                <a:latin typeface="Prompt"/>
                <a:cs typeface="Prompt"/>
              </a:rPr>
              <a:t>shut</a:t>
            </a:r>
            <a:r>
              <a:rPr lang="de-AT" sz="2000" dirty="0" smtClean="0">
                <a:latin typeface="Prompt"/>
                <a:cs typeface="Prompt"/>
              </a:rPr>
              <a:t>?”</a:t>
            </a:r>
            <a:endParaRPr lang="de-AT" sz="2000" dirty="0">
              <a:latin typeface="Prompt"/>
              <a:cs typeface="Prompt"/>
            </a:endParaRPr>
          </a:p>
          <a:p>
            <a:r>
              <a:rPr lang="de-AT" sz="2000" dirty="0">
                <a:latin typeface="Prompt"/>
                <a:cs typeface="Prompt"/>
              </a:rPr>
              <a:t>–</a:t>
            </a:r>
            <a:r>
              <a:rPr lang="de-AT" sz="2000" dirty="0" err="1">
                <a:latin typeface="Prompt"/>
                <a:cs typeface="Prompt"/>
              </a:rPr>
              <a:t>What</a:t>
            </a:r>
            <a:r>
              <a:rPr lang="de-AT" sz="2000" dirty="0">
                <a:latin typeface="Prompt"/>
                <a:cs typeface="Prompt"/>
              </a:rPr>
              <a:t> MTC-mode </a:t>
            </a:r>
            <a:r>
              <a:rPr lang="de-AT" sz="2000" dirty="0" err="1">
                <a:latin typeface="Prompt"/>
                <a:cs typeface="Prompt"/>
              </a:rPr>
              <a:t>are</a:t>
            </a:r>
            <a:r>
              <a:rPr lang="de-AT" sz="2000" dirty="0">
                <a:latin typeface="Prompt"/>
                <a:cs typeface="Prompt"/>
              </a:rPr>
              <a:t> </a:t>
            </a:r>
            <a:r>
              <a:rPr lang="de-AT" sz="2000" dirty="0" err="1">
                <a:latin typeface="Prompt"/>
                <a:cs typeface="Prompt"/>
              </a:rPr>
              <a:t>you</a:t>
            </a:r>
            <a:r>
              <a:rPr lang="de-AT" sz="2000" dirty="0">
                <a:latin typeface="Prompt"/>
                <a:cs typeface="Prompt"/>
              </a:rPr>
              <a:t> </a:t>
            </a:r>
            <a:r>
              <a:rPr lang="de-AT" sz="2000" dirty="0" err="1">
                <a:latin typeface="Prompt"/>
                <a:cs typeface="Prompt"/>
              </a:rPr>
              <a:t>using</a:t>
            </a:r>
            <a:r>
              <a:rPr lang="de-AT" sz="2000" dirty="0">
                <a:latin typeface="Prompt"/>
                <a:cs typeface="Prompt"/>
              </a:rPr>
              <a:t>?</a:t>
            </a:r>
          </a:p>
          <a:p>
            <a:r>
              <a:rPr lang="de-AT" sz="2000" dirty="0" smtClean="0">
                <a:latin typeface="Prompt"/>
                <a:cs typeface="Prompt"/>
              </a:rPr>
              <a:t/>
            </a:r>
            <a:br>
              <a:rPr lang="de-AT" sz="2000" dirty="0" smtClean="0">
                <a:latin typeface="Prompt"/>
                <a:cs typeface="Prompt"/>
              </a:rPr>
            </a:br>
            <a:r>
              <a:rPr lang="de-AT" sz="2000" dirty="0" err="1">
                <a:latin typeface="Prompt"/>
                <a:cs typeface="Prompt"/>
              </a:rPr>
              <a:t>c</a:t>
            </a:r>
            <a:r>
              <a:rPr lang="de-AT" sz="2000" dirty="0" err="1" smtClean="0">
                <a:latin typeface="Prompt"/>
                <a:cs typeface="Prompt"/>
              </a:rPr>
              <a:t>fg</a:t>
            </a:r>
            <a:r>
              <a:rPr lang="de-AT" sz="2000" dirty="0" smtClean="0">
                <a:latin typeface="Prompt"/>
                <a:cs typeface="Prompt"/>
              </a:rPr>
              <a:t> </a:t>
            </a:r>
            <a:r>
              <a:rPr lang="de-AT" sz="2000" dirty="0" err="1" smtClean="0">
                <a:latin typeface="Prompt"/>
                <a:cs typeface="Prompt"/>
              </a:rPr>
              <a:t>considerations</a:t>
            </a:r>
            <a:r>
              <a:rPr lang="de-AT" sz="2000" dirty="0" smtClean="0">
                <a:latin typeface="Prompt"/>
                <a:cs typeface="Prompt"/>
              </a:rPr>
              <a:t> :</a:t>
            </a:r>
            <a:br>
              <a:rPr lang="de-AT" sz="2000" dirty="0" smtClean="0">
                <a:latin typeface="Prompt"/>
                <a:cs typeface="Prompt"/>
              </a:rPr>
            </a:br>
            <a:r>
              <a:rPr lang="de-AT" sz="2000" dirty="0" smtClean="0">
                <a:latin typeface="Prompt"/>
                <a:cs typeface="Prompt"/>
              </a:rPr>
              <a:t>–</a:t>
            </a:r>
            <a:r>
              <a:rPr lang="de-AT" sz="2000" dirty="0">
                <a:latin typeface="Prompt"/>
                <a:cs typeface="Prompt"/>
              </a:rPr>
              <a:t>Do </a:t>
            </a:r>
            <a:r>
              <a:rPr lang="de-AT" sz="2000" dirty="0" err="1">
                <a:latin typeface="Prompt"/>
                <a:cs typeface="Prompt"/>
              </a:rPr>
              <a:t>you</a:t>
            </a:r>
            <a:r>
              <a:rPr lang="de-AT" sz="2000" dirty="0">
                <a:latin typeface="Prompt"/>
                <a:cs typeface="Prompt"/>
              </a:rPr>
              <a:t> </a:t>
            </a:r>
            <a:r>
              <a:rPr lang="de-AT" sz="2000" dirty="0" err="1">
                <a:latin typeface="Prompt"/>
                <a:cs typeface="Prompt"/>
              </a:rPr>
              <a:t>need</a:t>
            </a:r>
            <a:r>
              <a:rPr lang="de-AT" sz="2000" dirty="0">
                <a:latin typeface="Prompt"/>
                <a:cs typeface="Prompt"/>
              </a:rPr>
              <a:t> a </a:t>
            </a:r>
            <a:r>
              <a:rPr lang="de-AT" sz="2000" dirty="0" err="1">
                <a:latin typeface="Prompt"/>
                <a:cs typeface="Prompt"/>
              </a:rPr>
              <a:t>required</a:t>
            </a:r>
            <a:r>
              <a:rPr lang="de-AT" sz="2000" dirty="0">
                <a:latin typeface="Prompt"/>
                <a:cs typeface="Prompt"/>
              </a:rPr>
              <a:t> </a:t>
            </a:r>
            <a:r>
              <a:rPr lang="de-AT" sz="2000" dirty="0" err="1">
                <a:latin typeface="Prompt"/>
                <a:cs typeface="Prompt"/>
              </a:rPr>
              <a:t>attribute</a:t>
            </a:r>
            <a:r>
              <a:rPr lang="de-AT" sz="2000" dirty="0">
                <a:latin typeface="Prompt"/>
                <a:cs typeface="Prompt"/>
              </a:rPr>
              <a:t> </a:t>
            </a:r>
            <a:r>
              <a:rPr lang="de-AT" sz="2000" dirty="0" err="1">
                <a:latin typeface="Prompt"/>
                <a:cs typeface="Prompt"/>
              </a:rPr>
              <a:t>mask</a:t>
            </a:r>
            <a:r>
              <a:rPr lang="de-AT" sz="2000" dirty="0">
                <a:latin typeface="Prompt"/>
                <a:cs typeface="Prompt"/>
              </a:rPr>
              <a:t>?</a:t>
            </a:r>
          </a:p>
          <a:p>
            <a:r>
              <a:rPr lang="de-AT" sz="2000" dirty="0">
                <a:latin typeface="Prompt"/>
                <a:cs typeface="Prompt"/>
              </a:rPr>
              <a:t>–</a:t>
            </a:r>
            <a:r>
              <a:rPr lang="de-AT" sz="2000" dirty="0" err="1">
                <a:latin typeface="Prompt"/>
                <a:cs typeface="Prompt"/>
              </a:rPr>
              <a:t>Is</a:t>
            </a:r>
            <a:r>
              <a:rPr lang="de-AT" sz="2000" dirty="0">
                <a:latin typeface="Prompt"/>
                <a:cs typeface="Prompt"/>
              </a:rPr>
              <a:t> </a:t>
            </a:r>
            <a:r>
              <a:rPr lang="de-AT" sz="2000" dirty="0" err="1">
                <a:latin typeface="Prompt"/>
                <a:cs typeface="Prompt"/>
              </a:rPr>
              <a:t>the</a:t>
            </a:r>
            <a:r>
              <a:rPr lang="de-AT" sz="2000" dirty="0">
                <a:latin typeface="Prompt"/>
                <a:cs typeface="Prompt"/>
              </a:rPr>
              <a:t> </a:t>
            </a:r>
            <a:r>
              <a:rPr lang="de-AT" sz="2000" dirty="0" err="1">
                <a:latin typeface="Prompt"/>
                <a:cs typeface="Prompt"/>
              </a:rPr>
              <a:t>attribute</a:t>
            </a:r>
            <a:r>
              <a:rPr lang="de-AT" sz="2000" dirty="0">
                <a:latin typeface="Prompt"/>
                <a:cs typeface="Prompt"/>
              </a:rPr>
              <a:t> in </a:t>
            </a:r>
            <a:r>
              <a:rPr lang="de-AT" sz="2000" dirty="0" err="1">
                <a:latin typeface="Prompt"/>
                <a:cs typeface="Prompt"/>
              </a:rPr>
              <a:t>the</a:t>
            </a:r>
            <a:r>
              <a:rPr lang="de-AT" sz="2000" dirty="0">
                <a:latin typeface="Prompt"/>
                <a:cs typeface="Prompt"/>
              </a:rPr>
              <a:t> CM bin </a:t>
            </a:r>
            <a:r>
              <a:rPr lang="de-AT" sz="2000" dirty="0" err="1">
                <a:latin typeface="Prompt"/>
                <a:cs typeface="Prompt"/>
              </a:rPr>
              <a:t>file</a:t>
            </a:r>
            <a:r>
              <a:rPr lang="de-AT" sz="2000" dirty="0">
                <a:latin typeface="Prompt"/>
                <a:cs typeface="Prompt"/>
              </a:rPr>
              <a:t>?</a:t>
            </a:r>
          </a:p>
          <a:p>
            <a:r>
              <a:rPr lang="de-AT" sz="2000" dirty="0">
                <a:latin typeface="Prompt"/>
                <a:cs typeface="Prompt"/>
              </a:rPr>
              <a:t>–</a:t>
            </a:r>
            <a:r>
              <a:rPr lang="de-AT" sz="2000" dirty="0" err="1">
                <a:latin typeface="Prompt"/>
                <a:cs typeface="Prompt"/>
              </a:rPr>
              <a:t>Does</a:t>
            </a:r>
            <a:r>
              <a:rPr lang="de-AT" sz="2000" dirty="0">
                <a:latin typeface="Prompt"/>
                <a:cs typeface="Prompt"/>
              </a:rPr>
              <a:t> </a:t>
            </a:r>
            <a:r>
              <a:rPr lang="de-AT" sz="2000" dirty="0" err="1">
                <a:latin typeface="Prompt"/>
                <a:cs typeface="Prompt"/>
              </a:rPr>
              <a:t>the</a:t>
            </a:r>
            <a:r>
              <a:rPr lang="de-AT" sz="2000" dirty="0">
                <a:latin typeface="Prompt"/>
                <a:cs typeface="Prompt"/>
              </a:rPr>
              <a:t> USBG </a:t>
            </a:r>
            <a:r>
              <a:rPr lang="de-AT" sz="2000" dirty="0" err="1">
                <a:latin typeface="Prompt"/>
                <a:cs typeface="Prompt"/>
              </a:rPr>
              <a:t>have</a:t>
            </a:r>
            <a:r>
              <a:rPr lang="de-AT" sz="2000" dirty="0">
                <a:latin typeface="Prompt"/>
                <a:cs typeface="Prompt"/>
              </a:rPr>
              <a:t> </a:t>
            </a:r>
            <a:r>
              <a:rPr lang="de-AT" sz="2000" dirty="0" err="1">
                <a:latin typeface="Prompt"/>
                <a:cs typeface="Prompt"/>
              </a:rPr>
              <a:t>the</a:t>
            </a:r>
            <a:r>
              <a:rPr lang="de-AT" sz="2000" dirty="0">
                <a:latin typeface="Prompt"/>
                <a:cs typeface="Prompt"/>
              </a:rPr>
              <a:t> </a:t>
            </a:r>
            <a:r>
              <a:rPr lang="de-AT" sz="2000" dirty="0" err="1">
                <a:latin typeface="Prompt"/>
                <a:cs typeface="Prompt"/>
              </a:rPr>
              <a:t>correct</a:t>
            </a:r>
            <a:r>
              <a:rPr lang="de-AT" sz="2000" dirty="0">
                <a:latin typeface="Prompt"/>
                <a:cs typeface="Prompt"/>
              </a:rPr>
              <a:t> </a:t>
            </a:r>
            <a:r>
              <a:rPr lang="de-AT" sz="2000" dirty="0" err="1">
                <a:latin typeface="Prompt"/>
                <a:cs typeface="Prompt"/>
              </a:rPr>
              <a:t>channels</a:t>
            </a:r>
            <a:r>
              <a:rPr lang="de-AT" sz="2000" dirty="0" smtClean="0">
                <a:latin typeface="Prompt"/>
                <a:cs typeface="Prompt"/>
              </a:rPr>
              <a:t>?</a:t>
            </a:r>
          </a:p>
          <a:p>
            <a:endParaRPr lang="de-AT" sz="2000" dirty="0">
              <a:latin typeface="Prompt"/>
              <a:cs typeface="Prompt"/>
            </a:endParaRPr>
          </a:p>
          <a:p>
            <a:r>
              <a:rPr lang="en-US" sz="2000" dirty="0">
                <a:latin typeface="Prompt"/>
                <a:cs typeface="Prompt"/>
              </a:rPr>
              <a:t>M</a:t>
            </a:r>
            <a:r>
              <a:rPr lang="en-US" sz="2000" dirty="0" smtClean="0">
                <a:latin typeface="Prompt"/>
                <a:cs typeface="Prompt"/>
              </a:rPr>
              <a:t>odem</a:t>
            </a:r>
            <a:r>
              <a:rPr lang="en-US" sz="2000" dirty="0">
                <a:latin typeface="Prompt"/>
                <a:cs typeface="Prompt"/>
              </a:rPr>
              <a:t>/Plant/Subscriber side considerations:</a:t>
            </a:r>
          </a:p>
          <a:p>
            <a:r>
              <a:rPr lang="en-US" sz="2000" dirty="0">
                <a:latin typeface="Prompt"/>
                <a:cs typeface="Prompt"/>
              </a:rPr>
              <a:t>–Is there too much attenuation in the US RF path</a:t>
            </a:r>
            <a:r>
              <a:rPr lang="en-US" sz="2000" dirty="0" smtClean="0">
                <a:latin typeface="Prompt"/>
                <a:cs typeface="Prompt"/>
              </a:rPr>
              <a:t>?</a:t>
            </a:r>
          </a:p>
          <a:p>
            <a:endParaRPr lang="en-US" sz="2000" dirty="0">
              <a:latin typeface="Prompt"/>
              <a:cs typeface="Prompt"/>
            </a:endParaRPr>
          </a:p>
        </p:txBody>
      </p:sp>
      <p:pic>
        <p:nvPicPr>
          <p:cNvPr id="3"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11560" y="1484784"/>
            <a:ext cx="8208912" cy="553998"/>
          </a:xfrm>
          <a:prstGeom prst="rect">
            <a:avLst/>
          </a:prstGeom>
        </p:spPr>
        <p:txBody>
          <a:bodyPr wrap="square">
            <a:spAutoFit/>
          </a:bodyPr>
          <a:lstStyle/>
          <a:p>
            <a:r>
              <a:rPr lang="de-AT" sz="3000" dirty="0">
                <a:solidFill>
                  <a:srgbClr val="FFFFFF"/>
                </a:solidFill>
                <a:latin typeface="Prompt"/>
                <a:cs typeface="Prompt"/>
              </a:rPr>
              <a:t>Troubleshooting </a:t>
            </a:r>
            <a:r>
              <a:rPr lang="de-AT" sz="3000" dirty="0" err="1">
                <a:solidFill>
                  <a:srgbClr val="FFFFFF"/>
                </a:solidFill>
                <a:latin typeface="Prompt"/>
                <a:cs typeface="Prompt"/>
              </a:rPr>
              <a:t>Upstream</a:t>
            </a:r>
            <a:r>
              <a:rPr lang="de-AT" sz="3000" dirty="0">
                <a:solidFill>
                  <a:srgbClr val="FFFFFF"/>
                </a:solidFill>
                <a:latin typeface="Prompt"/>
                <a:cs typeface="Prompt"/>
              </a:rPr>
              <a:t> Channel </a:t>
            </a:r>
            <a:r>
              <a:rPr lang="de-AT" sz="3000" dirty="0" err="1">
                <a:solidFill>
                  <a:srgbClr val="FFFFFF"/>
                </a:solidFill>
                <a:latin typeface="Prompt"/>
                <a:cs typeface="Prompt"/>
              </a:rPr>
              <a:t>Bonding</a:t>
            </a:r>
            <a:r>
              <a:rPr lang="de-AT" sz="3000" dirty="0">
                <a:solidFill>
                  <a:srgbClr val="FFFFFF"/>
                </a:solidFill>
                <a:latin typeface="Prompt"/>
                <a:cs typeface="Prompt"/>
              </a:rPr>
              <a:t> </a:t>
            </a:r>
            <a:endParaRPr lang="en-US" sz="3000" dirty="0">
              <a:solidFill>
                <a:srgbClr val="FFFFFF"/>
              </a:solidFill>
            </a:endParaRPr>
          </a:p>
        </p:txBody>
      </p:sp>
      <p:pic>
        <p:nvPicPr>
          <p:cNvPr id="5"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30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1520" y="908720"/>
            <a:ext cx="8352928" cy="923330"/>
          </a:xfrm>
          <a:prstGeom prst="rect">
            <a:avLst/>
          </a:prstGeom>
        </p:spPr>
        <p:txBody>
          <a:bodyPr wrap="square">
            <a:spAutoFit/>
          </a:bodyPr>
          <a:lstStyle/>
          <a:p>
            <a:endParaRPr lang="de-AT" dirty="0" smtClean="0"/>
          </a:p>
          <a:p>
            <a:endParaRPr lang="de-AT" dirty="0"/>
          </a:p>
          <a:p>
            <a:endParaRPr lang="de-AT" dirty="0"/>
          </a:p>
        </p:txBody>
      </p:sp>
      <p:sp>
        <p:nvSpPr>
          <p:cNvPr id="4" name="TextBox 3"/>
          <p:cNvSpPr txBox="1"/>
          <p:nvPr/>
        </p:nvSpPr>
        <p:spPr>
          <a:xfrm>
            <a:off x="0" y="2564904"/>
            <a:ext cx="9159880" cy="3739485"/>
          </a:xfrm>
          <a:prstGeom prst="rect">
            <a:avLst/>
          </a:prstGeom>
          <a:noFill/>
        </p:spPr>
        <p:txBody>
          <a:bodyPr wrap="none" rtlCol="0">
            <a:spAutoFit/>
          </a:bodyPr>
          <a:lstStyle/>
          <a:p>
            <a:r>
              <a:rPr lang="en-US" sz="2000" dirty="0" smtClean="0">
                <a:latin typeface="Prompt"/>
                <a:cs typeface="Prompt"/>
              </a:rPr>
              <a:t>Cable modem max-</a:t>
            </a:r>
            <a:r>
              <a:rPr lang="en-US" sz="2000" dirty="0" err="1" smtClean="0">
                <a:latin typeface="Prompt"/>
                <a:cs typeface="Prompt"/>
              </a:rPr>
              <a:t>cpe</a:t>
            </a:r>
            <a:r>
              <a:rPr lang="en-US" sz="2000" dirty="0" smtClean="0">
                <a:latin typeface="Prompt"/>
                <a:cs typeface="Prompt"/>
              </a:rPr>
              <a:t> 10</a:t>
            </a:r>
          </a:p>
          <a:p>
            <a:r>
              <a:rPr lang="en-US" sz="2000" dirty="0" smtClean="0">
                <a:latin typeface="Prompt"/>
                <a:cs typeface="Prompt"/>
              </a:rPr>
              <a:t>Limit Number of CPE hosts associated per CM </a:t>
            </a:r>
          </a:p>
          <a:p>
            <a:r>
              <a:rPr lang="en-US" sz="2000" dirty="0" smtClean="0">
                <a:latin typeface="Prompt"/>
                <a:cs typeface="Prompt"/>
              </a:rPr>
              <a:t>Prevent attackers from obtaining very large amount of IP addresses </a:t>
            </a:r>
          </a:p>
          <a:p>
            <a:endParaRPr lang="en-US" sz="2000" dirty="0" smtClean="0">
              <a:latin typeface="Prompt"/>
              <a:cs typeface="Prompt"/>
            </a:endParaRPr>
          </a:p>
          <a:p>
            <a:r>
              <a:rPr lang="x-none" sz="2000" dirty="0" smtClean="0">
                <a:latin typeface="Prompt"/>
                <a:cs typeface="Prompt"/>
              </a:rPr>
              <a:t>D30 DS VOIP is bonded, which may cause DS latency or jitter </a:t>
            </a:r>
          </a:p>
          <a:p>
            <a:r>
              <a:rPr lang="x-none" sz="2000" dirty="0" smtClean="0">
                <a:latin typeface="Prompt"/>
                <a:cs typeface="Prompt"/>
              </a:rPr>
              <a:t>Place voice call service flows on primary downstream with </a:t>
            </a:r>
          </a:p>
          <a:p>
            <a:r>
              <a:rPr lang="en-US" dirty="0" smtClean="0">
                <a:latin typeface="Prompt"/>
                <a:cs typeface="Prompt"/>
              </a:rPr>
              <a:t>C</a:t>
            </a:r>
            <a:r>
              <a:rPr lang="x-none" dirty="0" smtClean="0">
                <a:latin typeface="Prompt"/>
                <a:cs typeface="Prompt"/>
              </a:rPr>
              <a:t>able docs30-voice downstream req-attr-mask 0 forb-attr-mask  80000000</a:t>
            </a:r>
          </a:p>
          <a:p>
            <a:endParaRPr lang="x-none" sz="2000" dirty="0" smtClean="0">
              <a:latin typeface="Prompt"/>
              <a:cs typeface="Prompt"/>
            </a:endParaRPr>
          </a:p>
          <a:p>
            <a:r>
              <a:rPr lang="x-none" sz="2000" dirty="0" smtClean="0">
                <a:latin typeface="Prompt"/>
                <a:cs typeface="Prompt"/>
              </a:rPr>
              <a:t>Upstream Voice traffic is never bonded, nor are other sc</a:t>
            </a:r>
            <a:r>
              <a:rPr lang="en-US" sz="2000" dirty="0" smtClean="0">
                <a:latin typeface="Prompt"/>
                <a:cs typeface="Prompt"/>
              </a:rPr>
              <a:t>h</a:t>
            </a:r>
            <a:r>
              <a:rPr lang="x-none" sz="2000" dirty="0" smtClean="0">
                <a:latin typeface="Prompt"/>
                <a:cs typeface="Prompt"/>
              </a:rPr>
              <a:t>eduled flows</a:t>
            </a:r>
            <a:endParaRPr lang="en-US" sz="2000" dirty="0">
              <a:latin typeface="Prompt"/>
              <a:cs typeface="Prompt"/>
            </a:endParaRPr>
          </a:p>
          <a:p>
            <a:endParaRPr lang="en-US" sz="2000" dirty="0">
              <a:latin typeface="Prompt"/>
              <a:cs typeface="Prompt"/>
            </a:endParaRPr>
          </a:p>
          <a:p>
            <a:r>
              <a:rPr lang="x-none" sz="2000" dirty="0" smtClean="0">
                <a:latin typeface="Prompt"/>
                <a:cs typeface="Prompt"/>
              </a:rPr>
              <a:t> </a:t>
            </a:r>
          </a:p>
          <a:p>
            <a:endParaRPr lang="x-none" sz="2000" dirty="0">
              <a:latin typeface="Prompt"/>
              <a:cs typeface="Prompt"/>
            </a:endParaRPr>
          </a:p>
        </p:txBody>
      </p:sp>
      <p:pic>
        <p:nvPicPr>
          <p:cNvPr id="5"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9552" y="1484784"/>
            <a:ext cx="2879401" cy="553998"/>
          </a:xfrm>
          <a:prstGeom prst="rect">
            <a:avLst/>
          </a:prstGeom>
        </p:spPr>
        <p:txBody>
          <a:bodyPr wrap="none">
            <a:spAutoFit/>
          </a:bodyPr>
          <a:lstStyle/>
          <a:p>
            <a:r>
              <a:rPr lang="en-US" sz="3000" dirty="0" err="1" smtClean="0">
                <a:solidFill>
                  <a:srgbClr val="FFFFFF"/>
                </a:solidFill>
                <a:latin typeface="Prompt"/>
                <a:cs typeface="Prompt"/>
              </a:rPr>
              <a:t>Recomandation</a:t>
            </a:r>
            <a:endParaRPr lang="en-US" sz="3000" dirty="0">
              <a:solidFill>
                <a:srgbClr val="FFFFFF"/>
              </a:solidFill>
            </a:endParaRPr>
          </a:p>
        </p:txBody>
      </p:sp>
      <p:pic>
        <p:nvPicPr>
          <p:cNvPr id="6"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200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3475"/>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115616" y="1340768"/>
            <a:ext cx="7488832" cy="861774"/>
          </a:xfrm>
          <a:prstGeom prst="rect">
            <a:avLst/>
          </a:prstGeom>
          <a:noFill/>
        </p:spPr>
        <p:txBody>
          <a:bodyPr wrap="square" rtlCol="0">
            <a:spAutoFit/>
          </a:bodyPr>
          <a:lstStyle/>
          <a:p>
            <a:r>
              <a:rPr lang="de-DE" sz="3200" dirty="0" err="1" smtClean="0">
                <a:solidFill>
                  <a:schemeClr val="bg1"/>
                </a:solidFill>
                <a:latin typeface="Prompt"/>
                <a:ea typeface="Tahoma" panose="020B0604030504040204" pitchFamily="34" charset="0"/>
                <a:cs typeface="Tahoma" panose="020B0604030504040204" pitchFamily="34" charset="0"/>
              </a:rPr>
              <a:t>Questions</a:t>
            </a:r>
            <a:r>
              <a:rPr lang="de-DE" sz="3200" dirty="0" smtClean="0">
                <a:solidFill>
                  <a:schemeClr val="bg1"/>
                </a:solidFill>
                <a:latin typeface="Prompt"/>
                <a:ea typeface="Tahoma" panose="020B0604030504040204" pitchFamily="34" charset="0"/>
                <a:cs typeface="Tahoma" panose="020B0604030504040204" pitchFamily="34" charset="0"/>
              </a:rPr>
              <a:t> &amp; </a:t>
            </a:r>
            <a:r>
              <a:rPr lang="de-DE" sz="3200" dirty="0" err="1" smtClean="0">
                <a:solidFill>
                  <a:schemeClr val="bg1"/>
                </a:solidFill>
                <a:latin typeface="Prompt"/>
                <a:ea typeface="Tahoma" panose="020B0604030504040204" pitchFamily="34" charset="0"/>
                <a:cs typeface="Tahoma" panose="020B0604030504040204" pitchFamily="34" charset="0"/>
              </a:rPr>
              <a:t>Discussion</a:t>
            </a:r>
            <a:endParaRPr lang="de-DE" sz="3200" dirty="0" smtClean="0">
              <a:solidFill>
                <a:schemeClr val="bg1"/>
              </a:solidFill>
              <a:latin typeface="Prompt"/>
              <a:ea typeface="Tahoma" panose="020B0604030504040204" pitchFamily="34" charset="0"/>
              <a:cs typeface="Tahoma" panose="020B0604030504040204" pitchFamily="34" charset="0"/>
            </a:endParaRPr>
          </a:p>
          <a:p>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5" y="5608637"/>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755576" y="6021288"/>
            <a:ext cx="7344816" cy="369332"/>
          </a:xfrm>
          <a:prstGeom prst="rect">
            <a:avLst/>
          </a:prstGeom>
          <a:noFill/>
        </p:spPr>
        <p:txBody>
          <a:bodyPr wrap="square" rtlCol="0">
            <a:spAutoFit/>
          </a:bodyPr>
          <a:lstStyle/>
          <a:p>
            <a:r>
              <a:rPr lang="de-DE" dirty="0">
                <a:solidFill>
                  <a:schemeClr val="bg1"/>
                </a:solidFill>
                <a:latin typeface="Prompt"/>
                <a:ea typeface="Tahoma" panose="020B0604030504040204" pitchFamily="34" charset="0"/>
                <a:cs typeface="Tahoma" panose="020B0604030504040204" pitchFamily="34" charset="0"/>
              </a:rPr>
              <a:t>Overview &amp; Details DOCSIS 3.1</a:t>
            </a:r>
          </a:p>
        </p:txBody>
      </p:sp>
      <p:sp>
        <p:nvSpPr>
          <p:cNvPr id="6" name="Rechteck 5"/>
          <p:cNvSpPr/>
          <p:nvPr/>
        </p:nvSpPr>
        <p:spPr>
          <a:xfrm>
            <a:off x="2051720" y="2469327"/>
            <a:ext cx="4572000" cy="3139321"/>
          </a:xfrm>
          <a:prstGeom prst="rect">
            <a:avLst/>
          </a:prstGeom>
        </p:spPr>
        <p:txBody>
          <a:bodyPr>
            <a:spAutoFit/>
          </a:bodyPr>
          <a:lstStyle/>
          <a:p>
            <a:pPr marL="342900" lvl="0" indent="-342900">
              <a:spcAft>
                <a:spcPts val="0"/>
              </a:spcAft>
              <a:buFont typeface="Calibri" panose="020F0502020204030204" pitchFamily="34" charset="0"/>
              <a:buChar char="-"/>
            </a:pPr>
            <a:r>
              <a:rPr lang="de-AT"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Experience </a:t>
            </a:r>
            <a:r>
              <a:rPr lang="de-AT" dirty="0">
                <a:solidFill>
                  <a:srgbClr val="1F497D"/>
                </a:solidFill>
                <a:latin typeface="Calibri" panose="020F0502020204030204" pitchFamily="34" charset="0"/>
                <a:ea typeface="Calibri" panose="020F0502020204030204" pitchFamily="34" charset="0"/>
                <a:cs typeface="Times New Roman" panose="02020603050405020304" pitchFamily="18" charset="0"/>
              </a:rPr>
              <a:t>with load balancing</a:t>
            </a:r>
            <a:r>
              <a:rPr lang="de-AT"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0"/>
              </a:spcAft>
              <a:buFont typeface="Calibri" panose="020F0502020204030204" pitchFamily="34" charset="0"/>
              <a:buChar char="-"/>
            </a:pP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What modulations and your experiences on the net</a:t>
            </a:r>
            <a:r>
              <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0"/>
              </a:spcAft>
              <a:buFont typeface="Calibri" panose="020F0502020204030204" pitchFamily="34" charset="0"/>
              <a:buChar char="-"/>
            </a:pP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Typical RF problems to date</a:t>
            </a:r>
            <a:r>
              <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0"/>
              </a:spcAft>
              <a:buFont typeface="Calibri" panose="020F0502020204030204" pitchFamily="34" charset="0"/>
              <a:buChar char="-"/>
            </a:pP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How is measured (VIAVI DSAM &amp; SDA5500 ?, etc</a:t>
            </a:r>
            <a:r>
              <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0"/>
              </a:spcAft>
              <a:buFont typeface="Calibri" panose="020F0502020204030204" pitchFamily="34" charset="0"/>
              <a:buChar char="-"/>
            </a:pP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Experiences / problems with cable modems</a:t>
            </a:r>
            <a:r>
              <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0"/>
              </a:spcAft>
              <a:buFont typeface="Calibri" panose="020F0502020204030204" pitchFamily="34" charset="0"/>
              <a:buChar char="-"/>
            </a:pPr>
            <a:r>
              <a:rPr lang="de-AT" dirty="0">
                <a:solidFill>
                  <a:srgbClr val="1F497D"/>
                </a:solidFill>
                <a:latin typeface="Calibri" panose="020F0502020204030204" pitchFamily="34" charset="0"/>
                <a:ea typeface="Calibri" panose="020F0502020204030204" pitchFamily="34" charset="0"/>
                <a:cs typeface="Times New Roman" panose="02020603050405020304" pitchFamily="18" charset="0"/>
              </a:rPr>
              <a:t>Did you </a:t>
            </a:r>
            <a:r>
              <a:rPr lang="de-AT"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think about  </a:t>
            </a:r>
            <a:r>
              <a:rPr lang="de-AT" dirty="0">
                <a:solidFill>
                  <a:srgbClr val="1F497D"/>
                </a:solidFill>
                <a:latin typeface="Calibri" panose="020F0502020204030204" pitchFamily="34" charset="0"/>
                <a:ea typeface="Calibri" panose="020F0502020204030204" pitchFamily="34" charset="0"/>
                <a:cs typeface="Times New Roman" panose="02020603050405020304" pitchFamily="18" charset="0"/>
              </a:rPr>
              <a:t>Fttx</a:t>
            </a:r>
            <a:r>
              <a:rPr lang="de-AT"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0"/>
              </a:spcAft>
              <a:buFont typeface="Calibri" panose="020F0502020204030204" pitchFamily="34" charset="0"/>
              <a:buChar char="-"/>
            </a:pPr>
            <a:r>
              <a:rPr lang="x-none"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TV </a:t>
            </a:r>
            <a:r>
              <a:rPr lang="de-AT" dirty="0" err="1"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Injection</a:t>
            </a:r>
            <a:endParaRPr lang="de-A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de-AT" dirty="0">
                <a:solidFill>
                  <a:srgbClr val="1F497D"/>
                </a:solidFill>
                <a:latin typeface="Calibri" panose="020F0502020204030204" pitchFamily="34" charset="0"/>
                <a:ea typeface="Calibri" panose="020F0502020204030204" pitchFamily="34" charset="0"/>
                <a:cs typeface="Times New Roman" panose="02020603050405020304" pitchFamily="18" charset="0"/>
              </a:rPr>
              <a:t>Etc</a:t>
            </a:r>
            <a:r>
              <a:rPr lang="de-AT"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endParaRPr lang="de-AT"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503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Image result for i-cm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6324600" cy="27432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33784" y="1197247"/>
            <a:ext cx="9144000" cy="647577"/>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altLang="de-DE" sz="3200" dirty="0" smtClean="0">
                <a:solidFill>
                  <a:schemeClr val="bg1"/>
                </a:solidFill>
                <a:latin typeface="Prompt"/>
                <a:ea typeface="Tahoma" panose="020B0604030504040204" pitchFamily="34" charset="0"/>
                <a:cs typeface="Tahoma" panose="020B0604030504040204" pitchFamily="34" charset="0"/>
              </a:rPr>
              <a:t>Integrated CMTS</a:t>
            </a:r>
          </a:p>
          <a:p>
            <a:endParaRPr lang="de-DE" altLang="de-DE"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feld 3"/>
          <p:cNvSpPr txBox="1"/>
          <p:nvPr/>
        </p:nvSpPr>
        <p:spPr>
          <a:xfrm>
            <a:off x="251520" y="4437112"/>
            <a:ext cx="8064896" cy="584775"/>
          </a:xfrm>
          <a:prstGeom prst="rect">
            <a:avLst/>
          </a:prstGeom>
          <a:noFill/>
        </p:spPr>
        <p:txBody>
          <a:bodyPr wrap="square" rtlCol="0">
            <a:spAutoFit/>
          </a:bodyPr>
          <a:lstStyle/>
          <a:p>
            <a:pPr marL="285750" indent="-285750">
              <a:buFontTx/>
              <a:buChar char="-"/>
            </a:pPr>
            <a:r>
              <a:rPr lang="de-DE" sz="1600" dirty="0" err="1" smtClean="0">
                <a:latin typeface="Prompt"/>
                <a:ea typeface="Tahoma" panose="020B0604030504040204" pitchFamily="34" charset="0"/>
                <a:cs typeface="Tahoma" panose="020B0604030504040204" pitchFamily="34" charset="0"/>
              </a:rPr>
              <a:t>One</a:t>
            </a:r>
            <a:r>
              <a:rPr lang="de-DE" sz="1600" dirty="0" smtClean="0">
                <a:latin typeface="Prompt"/>
                <a:ea typeface="Tahoma" panose="020B0604030504040204" pitchFamily="34" charset="0"/>
                <a:cs typeface="Tahoma" panose="020B0604030504040204" pitchFamily="34" charset="0"/>
              </a:rPr>
              <a:t> </a:t>
            </a:r>
            <a:r>
              <a:rPr lang="de-DE" sz="1600" dirty="0" err="1" smtClean="0">
                <a:latin typeface="Prompt"/>
                <a:ea typeface="Tahoma" panose="020B0604030504040204" pitchFamily="34" charset="0"/>
                <a:cs typeface="Tahoma" panose="020B0604030504040204" pitchFamily="34" charset="0"/>
              </a:rPr>
              <a:t>Linecard</a:t>
            </a:r>
            <a:r>
              <a:rPr lang="de-DE" sz="1600" dirty="0" smtClean="0">
                <a:latin typeface="Prompt"/>
                <a:ea typeface="Tahoma" panose="020B0604030504040204" pitchFamily="34" charset="0"/>
                <a:cs typeface="Tahoma" panose="020B0604030504040204" pitchFamily="34" charset="0"/>
              </a:rPr>
              <a:t> – 20Downstream </a:t>
            </a:r>
            <a:r>
              <a:rPr lang="de-DE" sz="1600" dirty="0" err="1" smtClean="0">
                <a:latin typeface="Prompt"/>
                <a:ea typeface="Tahoma" panose="020B0604030504040204" pitchFamily="34" charset="0"/>
                <a:cs typeface="Tahoma" panose="020B0604030504040204" pitchFamily="34" charset="0"/>
              </a:rPr>
              <a:t>and</a:t>
            </a:r>
            <a:r>
              <a:rPr lang="de-DE" sz="1600" dirty="0" smtClean="0">
                <a:latin typeface="Prompt"/>
                <a:ea typeface="Tahoma" panose="020B0604030504040204" pitchFamily="34" charset="0"/>
                <a:cs typeface="Tahoma" panose="020B0604030504040204" pitchFamily="34" charset="0"/>
              </a:rPr>
              <a:t> 20 </a:t>
            </a:r>
            <a:r>
              <a:rPr lang="de-DE" sz="1600" dirty="0" err="1" smtClean="0">
                <a:latin typeface="Prompt"/>
                <a:ea typeface="Tahoma" panose="020B0604030504040204" pitchFamily="34" charset="0"/>
                <a:cs typeface="Tahoma" panose="020B0604030504040204" pitchFamily="34" charset="0"/>
              </a:rPr>
              <a:t>Upstreams</a:t>
            </a:r>
            <a:r>
              <a:rPr lang="de-DE" sz="1600" dirty="0" smtClean="0">
                <a:latin typeface="Prompt"/>
                <a:ea typeface="Tahoma" panose="020B0604030504040204" pitchFamily="34" charset="0"/>
                <a:cs typeface="Tahoma" panose="020B0604030504040204" pitchFamily="34" charset="0"/>
              </a:rPr>
              <a:t>  </a:t>
            </a:r>
          </a:p>
          <a:p>
            <a:pPr marL="285750" indent="-285750">
              <a:buFontTx/>
              <a:buChar char="-"/>
            </a:pPr>
            <a:r>
              <a:rPr lang="de-DE" sz="1600" dirty="0" err="1" smtClean="0">
                <a:latin typeface="Prompt"/>
                <a:ea typeface="Tahoma" panose="020B0604030504040204" pitchFamily="34" charset="0"/>
                <a:cs typeface="Tahoma" panose="020B0604030504040204" pitchFamily="34" charset="0"/>
              </a:rPr>
              <a:t>One</a:t>
            </a:r>
            <a:r>
              <a:rPr lang="de-DE" sz="1600" dirty="0" smtClean="0">
                <a:latin typeface="Prompt"/>
                <a:ea typeface="Tahoma" panose="020B0604030504040204" pitchFamily="34" charset="0"/>
                <a:cs typeface="Tahoma" panose="020B0604030504040204" pitchFamily="34" charset="0"/>
              </a:rPr>
              <a:t>/8 Downstream – </a:t>
            </a:r>
            <a:r>
              <a:rPr lang="de-DE" sz="1600" dirty="0" err="1" smtClean="0">
                <a:latin typeface="Prompt"/>
                <a:ea typeface="Tahoma" panose="020B0604030504040204" pitchFamily="34" charset="0"/>
                <a:cs typeface="Tahoma" panose="020B0604030504040204" pitchFamily="34" charset="0"/>
              </a:rPr>
              <a:t>few</a:t>
            </a:r>
            <a:r>
              <a:rPr lang="de-DE" sz="1600" dirty="0" smtClean="0">
                <a:latin typeface="Prompt"/>
                <a:ea typeface="Tahoma" panose="020B0604030504040204" pitchFamily="34" charset="0"/>
                <a:cs typeface="Tahoma" panose="020B0604030504040204" pitchFamily="34" charset="0"/>
              </a:rPr>
              <a:t> </a:t>
            </a:r>
            <a:r>
              <a:rPr lang="de-DE" sz="1600" dirty="0" err="1" smtClean="0">
                <a:latin typeface="Prompt"/>
                <a:ea typeface="Tahoma" panose="020B0604030504040204" pitchFamily="34" charset="0"/>
                <a:cs typeface="Tahoma" panose="020B0604030504040204" pitchFamily="34" charset="0"/>
              </a:rPr>
              <a:t>upstreams</a:t>
            </a:r>
            <a:r>
              <a:rPr lang="de-DE" sz="1600" dirty="0" smtClean="0">
                <a:latin typeface="Prompt"/>
                <a:ea typeface="Tahoma" panose="020B0604030504040204" pitchFamily="34" charset="0"/>
                <a:cs typeface="Tahoma" panose="020B0604030504040204" pitchFamily="34" charset="0"/>
              </a:rPr>
              <a:t> </a:t>
            </a:r>
            <a:endParaRPr lang="de-DE" sz="1600" dirty="0">
              <a:latin typeface="Prompt"/>
              <a:ea typeface="Tahoma" panose="020B0604030504040204" pitchFamily="34" charset="0"/>
              <a:cs typeface="Tahoma" panose="020B0604030504040204" pitchFamily="34" charset="0"/>
            </a:endParaRPr>
          </a:p>
        </p:txBody>
      </p:sp>
      <p:pic>
        <p:nvPicPr>
          <p:cNvPr id="5"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707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1101"/>
            <a:ext cx="9144000" cy="5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3784" y="1125239"/>
            <a:ext cx="9144000" cy="647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altLang="de-DE" sz="3200" dirty="0" smtClean="0">
                <a:solidFill>
                  <a:schemeClr val="bg1"/>
                </a:solidFill>
                <a:latin typeface="Prompt"/>
                <a:ea typeface="Tahoma" panose="020B0604030504040204" pitchFamily="34" charset="0"/>
                <a:cs typeface="Tahoma" panose="020B0604030504040204" pitchFamily="34" charset="0"/>
              </a:rPr>
              <a:t>Modular</a:t>
            </a:r>
            <a:r>
              <a:rPr lang="de-AT" altLang="de-DE"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AT" altLang="de-DE" sz="3200" dirty="0" smtClean="0">
                <a:solidFill>
                  <a:schemeClr val="bg1"/>
                </a:solidFill>
                <a:latin typeface="Prompt"/>
                <a:ea typeface="Tahoma" panose="020B0604030504040204" pitchFamily="34" charset="0"/>
                <a:cs typeface="Tahoma" panose="020B0604030504040204" pitchFamily="34" charset="0"/>
              </a:rPr>
              <a:t>CMTS</a:t>
            </a:r>
          </a:p>
          <a:p>
            <a:endParaRPr lang="de-DE" altLang="de-DE"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9464" name="Picture 8" descr="Image result for i-cm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 y="3448741"/>
            <a:ext cx="6076950" cy="340925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m-cm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 y="1828678"/>
            <a:ext cx="6553200" cy="2562226"/>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228184" y="1962370"/>
            <a:ext cx="3167052" cy="1815882"/>
          </a:xfrm>
          <a:prstGeom prst="rect">
            <a:avLst/>
          </a:prstGeom>
          <a:noFill/>
        </p:spPr>
        <p:txBody>
          <a:bodyPr wrap="square" rtlCol="0">
            <a:spAutoFit/>
          </a:bodyPr>
          <a:lstStyle/>
          <a:p>
            <a:pPr marL="285750" indent="-285750">
              <a:buFontTx/>
              <a:buChar char="-"/>
            </a:pPr>
            <a:r>
              <a:rPr lang="de-DE" sz="1600" dirty="0" smtClean="0">
                <a:latin typeface="Prompt"/>
                <a:ea typeface="Tahoma" panose="020B0604030504040204" pitchFamily="34" charset="0"/>
                <a:cs typeface="Tahoma" panose="020B0604030504040204" pitchFamily="34" charset="0"/>
              </a:rPr>
              <a:t>Independent </a:t>
            </a:r>
            <a:r>
              <a:rPr lang="de-DE" sz="1600" dirty="0" err="1" smtClean="0">
                <a:latin typeface="Prompt"/>
                <a:ea typeface="Tahoma" panose="020B0604030504040204" pitchFamily="34" charset="0"/>
                <a:cs typeface="Tahoma" panose="020B0604030504040204" pitchFamily="34" charset="0"/>
              </a:rPr>
              <a:t>scalability</a:t>
            </a:r>
            <a:r>
              <a:rPr lang="de-DE" sz="1600" dirty="0" smtClean="0">
                <a:latin typeface="Prompt"/>
                <a:ea typeface="Tahoma" panose="020B0604030504040204" pitchFamily="34" charset="0"/>
                <a:cs typeface="Tahoma" panose="020B0604030504040204" pitchFamily="34" charset="0"/>
              </a:rPr>
              <a:t> </a:t>
            </a:r>
          </a:p>
          <a:p>
            <a:pPr marL="285750" indent="-285750">
              <a:buFontTx/>
              <a:buChar char="-"/>
            </a:pPr>
            <a:r>
              <a:rPr lang="de-DE" sz="1600" dirty="0" err="1" smtClean="0">
                <a:latin typeface="Prompt"/>
                <a:ea typeface="Tahoma" panose="020B0604030504040204" pitchFamily="34" charset="0"/>
                <a:cs typeface="Tahoma" panose="020B0604030504040204" pitchFamily="34" charset="0"/>
              </a:rPr>
              <a:t>EdgeQAM</a:t>
            </a:r>
            <a:r>
              <a:rPr lang="de-DE" sz="1600" dirty="0">
                <a:latin typeface="Prompt"/>
                <a:ea typeface="Tahoma" panose="020B0604030504040204" pitchFamily="34" charset="0"/>
                <a:cs typeface="Tahoma" panose="020B0604030504040204" pitchFamily="34" charset="0"/>
              </a:rPr>
              <a:t>-</a:t>
            </a:r>
            <a:r>
              <a:rPr lang="de-DE" sz="1600" dirty="0" smtClean="0">
                <a:latin typeface="Prompt"/>
                <a:ea typeface="Tahoma" panose="020B0604030504040204" pitchFamily="34" charset="0"/>
                <a:cs typeface="Tahoma" panose="020B0604030504040204" pitchFamily="34" charset="0"/>
              </a:rPr>
              <a:t>DS Modulation</a:t>
            </a:r>
          </a:p>
          <a:p>
            <a:pPr marL="285750" indent="-285750">
              <a:buFontTx/>
              <a:buChar char="-"/>
            </a:pPr>
            <a:r>
              <a:rPr lang="de-DE" sz="1600" dirty="0" err="1" smtClean="0">
                <a:latin typeface="Prompt"/>
                <a:ea typeface="Tahoma" panose="020B0604030504040204" pitchFamily="34" charset="0"/>
                <a:cs typeface="Tahoma" panose="020B0604030504040204" pitchFamily="34" charset="0"/>
              </a:rPr>
              <a:t>DTIServer</a:t>
            </a:r>
            <a:endParaRPr lang="de-DE" sz="1600" dirty="0" smtClean="0">
              <a:latin typeface="Prompt"/>
              <a:ea typeface="Tahoma" panose="020B0604030504040204" pitchFamily="34" charset="0"/>
              <a:cs typeface="Tahoma" panose="020B0604030504040204" pitchFamily="34" charset="0"/>
            </a:endParaRPr>
          </a:p>
          <a:p>
            <a:pPr marL="285750" indent="-285750">
              <a:buFontTx/>
              <a:buChar char="-"/>
            </a:pPr>
            <a:r>
              <a:rPr lang="de-DE" sz="1600" dirty="0" err="1" smtClean="0">
                <a:latin typeface="Prompt"/>
                <a:ea typeface="Tahoma" panose="020B0604030504040204" pitchFamily="34" charset="0"/>
                <a:cs typeface="Tahoma" panose="020B0604030504040204" pitchFamily="34" charset="0"/>
              </a:rPr>
              <a:t>StrictTiming</a:t>
            </a:r>
            <a:r>
              <a:rPr lang="de-DE" sz="1600" dirty="0" smtClean="0">
                <a:latin typeface="Prompt"/>
                <a:ea typeface="Tahoma" panose="020B0604030504040204" pitchFamily="34" charset="0"/>
                <a:cs typeface="Tahoma" panose="020B0604030504040204" pitchFamily="34" charset="0"/>
              </a:rPr>
              <a:t>–Core-DS-US</a:t>
            </a:r>
          </a:p>
          <a:p>
            <a:pPr marL="285750" indent="-285750">
              <a:buFontTx/>
              <a:buChar char="-"/>
            </a:pPr>
            <a:r>
              <a:rPr lang="de-DE" sz="1600" dirty="0" err="1" smtClean="0">
                <a:latin typeface="Prompt"/>
                <a:ea typeface="Tahoma" panose="020B0604030504040204" pitchFamily="34" charset="0"/>
                <a:cs typeface="Tahoma" panose="020B0604030504040204" pitchFamily="34" charset="0"/>
              </a:rPr>
              <a:t>EdgeResourseManager</a:t>
            </a:r>
            <a:endParaRPr lang="de-DE" sz="1600" dirty="0" smtClean="0">
              <a:latin typeface="Prompt"/>
              <a:ea typeface="Tahoma" panose="020B0604030504040204" pitchFamily="34" charset="0"/>
              <a:cs typeface="Tahoma" panose="020B0604030504040204" pitchFamily="34" charset="0"/>
            </a:endParaRPr>
          </a:p>
          <a:p>
            <a:pPr marL="285750" indent="-285750">
              <a:buFontTx/>
              <a:buChar char="-"/>
            </a:pPr>
            <a:endParaRPr lang="de-DE" sz="1600" dirty="0" smtClean="0">
              <a:latin typeface="Prompt"/>
              <a:ea typeface="Tahoma" panose="020B0604030504040204" pitchFamily="34" charset="0"/>
              <a:cs typeface="Tahoma" panose="020B0604030504040204" pitchFamily="34" charset="0"/>
            </a:endParaRPr>
          </a:p>
          <a:p>
            <a:pPr marL="285750" indent="-285750">
              <a:buFontTx/>
              <a:buChar char="-"/>
            </a:pPr>
            <a:endParaRPr lang="de-DE" sz="1600" dirty="0" smtClean="0">
              <a:latin typeface="Prompt"/>
              <a:ea typeface="Tahoma" panose="020B0604030504040204" pitchFamily="34" charset="0"/>
              <a:cs typeface="Tahoma" panose="020B0604030504040204" pitchFamily="34" charset="0"/>
            </a:endParaRPr>
          </a:p>
        </p:txBody>
      </p:sp>
      <p:pic>
        <p:nvPicPr>
          <p:cNvPr id="2" name="Grafik 1"/>
          <p:cNvPicPr>
            <a:picLocks noChangeAspect="1"/>
          </p:cNvPicPr>
          <p:nvPr/>
        </p:nvPicPr>
        <p:blipFill>
          <a:blip r:embed="rId5"/>
          <a:stretch>
            <a:fillRect/>
          </a:stretch>
        </p:blipFill>
        <p:spPr>
          <a:xfrm>
            <a:off x="6098910" y="3878426"/>
            <a:ext cx="3124633" cy="1637609"/>
          </a:xfrm>
          <a:prstGeom prst="rect">
            <a:avLst/>
          </a:prstGeom>
        </p:spPr>
      </p:pic>
      <p:pic>
        <p:nvPicPr>
          <p:cNvPr id="8" name="Picture 3" descr="C:\Users\Artur\Desktop\albismart-logo-3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rtur\Desktop\logo-web-145794902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Artur\Desktop\Screenshot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650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1101"/>
            <a:ext cx="9144000" cy="5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07504" y="1181101"/>
            <a:ext cx="9144000" cy="647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altLang="de-DE" sz="3200" dirty="0" smtClean="0">
                <a:solidFill>
                  <a:schemeClr val="bg1"/>
                </a:solidFill>
                <a:latin typeface="Prompt"/>
                <a:ea typeface="Tahoma" panose="020B0604030504040204" pitchFamily="34" charset="0"/>
                <a:cs typeface="Tahoma" panose="020B0604030504040204" pitchFamily="34" charset="0"/>
              </a:rPr>
              <a:t>M-CMTS Komponenten</a:t>
            </a:r>
          </a:p>
          <a:p>
            <a:endParaRPr lang="de-DE" altLang="de-DE"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feld 4"/>
          <p:cNvSpPr txBox="1"/>
          <p:nvPr/>
        </p:nvSpPr>
        <p:spPr>
          <a:xfrm>
            <a:off x="755576" y="2204864"/>
            <a:ext cx="7920880" cy="3970318"/>
          </a:xfrm>
          <a:prstGeom prst="rect">
            <a:avLst/>
          </a:prstGeom>
          <a:noFill/>
        </p:spPr>
        <p:txBody>
          <a:bodyPr wrap="square" rtlCol="0">
            <a:spAutoFit/>
          </a:bodyPr>
          <a:lstStyle/>
          <a:p>
            <a:pPr marL="285750" indent="-285750">
              <a:buFontTx/>
              <a:buChar char="-"/>
            </a:pPr>
            <a:r>
              <a:rPr lang="de-DE" b="1" dirty="0" smtClean="0">
                <a:latin typeface="Prompt"/>
              </a:rPr>
              <a:t>EQAM (Edge QAM device</a:t>
            </a:r>
            <a:r>
              <a:rPr lang="de-DE" dirty="0" smtClean="0">
                <a:latin typeface="Prompt"/>
              </a:rPr>
              <a:t>):</a:t>
            </a:r>
            <a:r>
              <a:rPr lang="en-US" dirty="0">
                <a:latin typeface="Prompt"/>
              </a:rPr>
              <a:t>System with multiple Gigabit Ethernet interfaces on the input side and multiple QAM modulators and </a:t>
            </a:r>
            <a:r>
              <a:rPr lang="en-US" dirty="0" err="1">
                <a:latin typeface="Prompt"/>
              </a:rPr>
              <a:t>upconverters</a:t>
            </a:r>
            <a:r>
              <a:rPr lang="en-US" dirty="0">
                <a:latin typeface="Prompt"/>
              </a:rPr>
              <a:t> on the output </a:t>
            </a:r>
            <a:r>
              <a:rPr lang="en-US" dirty="0" smtClean="0">
                <a:latin typeface="Prompt"/>
              </a:rPr>
              <a:t>side</a:t>
            </a:r>
          </a:p>
          <a:p>
            <a:pPr marL="285750" indent="-285750">
              <a:buFontTx/>
              <a:buChar char="-"/>
            </a:pPr>
            <a:endParaRPr lang="de-DE" dirty="0">
              <a:latin typeface="Prompt"/>
            </a:endParaRPr>
          </a:p>
          <a:p>
            <a:pPr marL="285750" indent="-285750">
              <a:buFontTx/>
              <a:buChar char="-"/>
            </a:pPr>
            <a:r>
              <a:rPr lang="de-DE" b="1" dirty="0" smtClean="0">
                <a:latin typeface="Prompt"/>
              </a:rPr>
              <a:t>M-CMTS Core</a:t>
            </a:r>
            <a:r>
              <a:rPr lang="de-DE" dirty="0" smtClean="0">
                <a:latin typeface="Prompt"/>
              </a:rPr>
              <a:t>:</a:t>
            </a:r>
            <a:r>
              <a:rPr lang="en-US" dirty="0">
                <a:latin typeface="Prompt"/>
              </a:rPr>
              <a:t>Includes the DS MAC and all initialization and DOCSIS-related operational </a:t>
            </a:r>
            <a:r>
              <a:rPr lang="en-US" dirty="0" smtClean="0">
                <a:latin typeface="Prompt"/>
              </a:rPr>
              <a:t>software</a:t>
            </a:r>
          </a:p>
          <a:p>
            <a:pPr marL="285750" indent="-285750">
              <a:buFontTx/>
              <a:buChar char="-"/>
            </a:pPr>
            <a:endParaRPr lang="de-DE" dirty="0" smtClean="0">
              <a:latin typeface="Prompt"/>
            </a:endParaRPr>
          </a:p>
          <a:p>
            <a:pPr marL="285750" indent="-285750">
              <a:buFontTx/>
              <a:buChar char="-"/>
            </a:pPr>
            <a:r>
              <a:rPr lang="de-DE" b="1" dirty="0" smtClean="0">
                <a:latin typeface="Prompt"/>
              </a:rPr>
              <a:t>DTI (DOCSIS Timing Interface) </a:t>
            </a:r>
            <a:r>
              <a:rPr lang="de-DE" dirty="0" smtClean="0">
                <a:latin typeface="Prompt"/>
              </a:rPr>
              <a:t>Server:</a:t>
            </a:r>
            <a:r>
              <a:rPr lang="en-US" dirty="0">
                <a:latin typeface="Prompt"/>
              </a:rPr>
              <a:t>Provides a common frequency of 10.24 MHz as well as a DOCSIS time-stamp for all M-CMTS </a:t>
            </a:r>
            <a:r>
              <a:rPr lang="en-US" dirty="0" smtClean="0">
                <a:latin typeface="Prompt"/>
              </a:rPr>
              <a:t>elements</a:t>
            </a:r>
          </a:p>
          <a:p>
            <a:pPr marL="285750" indent="-285750">
              <a:buFontTx/>
              <a:buChar char="-"/>
            </a:pPr>
            <a:endParaRPr lang="de-DE" dirty="0">
              <a:latin typeface="Prompt"/>
            </a:endParaRPr>
          </a:p>
          <a:p>
            <a:pPr marL="285750" indent="-285750">
              <a:buFontTx/>
              <a:buChar char="-"/>
            </a:pPr>
            <a:r>
              <a:rPr lang="de-DE" dirty="0" smtClean="0">
                <a:latin typeface="Prompt"/>
              </a:rPr>
              <a:t>ERM (Edge Resource Manager):</a:t>
            </a:r>
            <a:r>
              <a:rPr lang="en-US" dirty="0">
                <a:latin typeface="Prompt"/>
              </a:rPr>
              <a:t> Manages the dynamic allocation of the QAM channel resources to the CMTS MAC domains</a:t>
            </a:r>
            <a:endParaRPr lang="de-DE" dirty="0" smtClean="0">
              <a:latin typeface="Prompt"/>
            </a:endParaRPr>
          </a:p>
          <a:p>
            <a:pPr marL="285750" indent="-285750">
              <a:buFontTx/>
              <a:buChar char="-"/>
            </a:pPr>
            <a:endParaRPr lang="de-DE" dirty="0"/>
          </a:p>
          <a:p>
            <a:pPr marL="285750" indent="-285750">
              <a:buFontTx/>
              <a:buChar char="-"/>
            </a:pPr>
            <a:endParaRPr lang="de-DE" dirty="0"/>
          </a:p>
        </p:txBody>
      </p:sp>
      <p:pic>
        <p:nvPicPr>
          <p:cNvPr id="6" name="Picture 3" descr="C:\Users\Artur\Desktop\albismart-logo-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3" y="0"/>
            <a:ext cx="91832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rtur\Desktop\logo-web-1457949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34" y="22657"/>
            <a:ext cx="1046410" cy="11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rtur\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124619"/>
            <a:ext cx="24098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355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3238</Words>
  <Application>Microsoft Office PowerPoint</Application>
  <PresentationFormat>Bildschirmpräsentation (4:3)</PresentationFormat>
  <Paragraphs>669</Paragraphs>
  <Slides>68</Slides>
  <Notes>26</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68</vt:i4>
      </vt:variant>
    </vt:vector>
  </HeadingPairs>
  <TitlesOfParts>
    <vt:vector size="77" baseType="lpstr">
      <vt:lpstr>ＭＳ Ｐゴシック</vt:lpstr>
      <vt:lpstr>Arial</vt:lpstr>
      <vt:lpstr>Calibri</vt:lpstr>
      <vt:lpstr>Prompt</vt:lpstr>
      <vt:lpstr>Tahoma</vt:lpstr>
      <vt:lpstr>Times New Roman</vt:lpstr>
      <vt:lpstr>Wingdings</vt:lpstr>
      <vt:lpstr>Larissa</vt:lpstr>
      <vt:lpstr>VISIO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BLANKOM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Kristian Zenner</dc:creator>
  <cp:lastModifiedBy>Arbnor Gashi</cp:lastModifiedBy>
  <cp:revision>202</cp:revision>
  <dcterms:created xsi:type="dcterms:W3CDTF">2017-05-11T06:49:59Z</dcterms:created>
  <dcterms:modified xsi:type="dcterms:W3CDTF">2017-05-25T21:48:13Z</dcterms:modified>
</cp:coreProperties>
</file>